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3" r:id="rId3"/>
    <p:sldId id="257" r:id="rId4"/>
    <p:sldId id="264" r:id="rId5"/>
    <p:sldId id="265" r:id="rId6"/>
    <p:sldId id="258" r:id="rId7"/>
    <p:sldId id="266" r:id="rId8"/>
    <p:sldId id="267" r:id="rId9"/>
    <p:sldId id="268" r:id="rId10"/>
    <p:sldId id="259" r:id="rId11"/>
    <p:sldId id="269" r:id="rId12"/>
    <p:sldId id="260"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0" autoAdjust="0"/>
    <p:restoredTop sz="72692" autoAdjust="0"/>
  </p:normalViewPr>
  <p:slideViewPr>
    <p:cSldViewPr snapToGrid="0">
      <p:cViewPr varScale="1">
        <p:scale>
          <a:sx n="47" d="100"/>
          <a:sy n="47" d="100"/>
        </p:scale>
        <p:origin x="9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C34909-2B7C-4EDA-93DF-90A341E734FC}" type="datetimeFigureOut">
              <a:rPr lang="en-US" smtClean="0"/>
              <a:t>3/8/2016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E974FF-4F42-4A55-BEF8-4F982BB52F37}" type="slidenum">
              <a:rPr lang="en-US" smtClean="0"/>
              <a:t>‹#›</a:t>
            </a:fld>
            <a:endParaRPr lang="en-US"/>
          </a:p>
        </p:txBody>
      </p:sp>
    </p:spTree>
    <p:extLst>
      <p:ext uri="{BB962C8B-B14F-4D97-AF65-F5344CB8AC3E}">
        <p14:creationId xmlns:p14="http://schemas.microsoft.com/office/powerpoint/2010/main" val="3444113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is the context?  What is being asked?  Who is my audience?</a:t>
            </a:r>
          </a:p>
          <a:p>
            <a:r>
              <a:rPr lang="en-US" dirty="0" smtClean="0"/>
              <a:t>We need to know something else, right?  </a:t>
            </a:r>
          </a:p>
          <a:p>
            <a:r>
              <a:rPr lang="en-US" dirty="0" smtClean="0"/>
              <a:t>What is the context?  What is being asked?  Who is my audience?</a:t>
            </a:r>
          </a:p>
          <a:p>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3</a:t>
            </a:fld>
            <a:endParaRPr lang="en-US"/>
          </a:p>
        </p:txBody>
      </p:sp>
    </p:spTree>
    <p:extLst>
      <p:ext uri="{BB962C8B-B14F-4D97-AF65-F5344CB8AC3E}">
        <p14:creationId xmlns:p14="http://schemas.microsoft.com/office/powerpoint/2010/main" val="1478887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4</a:t>
            </a:fld>
            <a:endParaRPr lang="en-US"/>
          </a:p>
        </p:txBody>
      </p:sp>
    </p:spTree>
    <p:extLst>
      <p:ext uri="{BB962C8B-B14F-4D97-AF65-F5344CB8AC3E}">
        <p14:creationId xmlns:p14="http://schemas.microsoft.com/office/powerpoint/2010/main" val="2975420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5</a:t>
            </a:fld>
            <a:endParaRPr lang="en-US"/>
          </a:p>
        </p:txBody>
      </p:sp>
    </p:spTree>
    <p:extLst>
      <p:ext uri="{BB962C8B-B14F-4D97-AF65-F5344CB8AC3E}">
        <p14:creationId xmlns:p14="http://schemas.microsoft.com/office/powerpoint/2010/main" val="2522535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6</a:t>
            </a:fld>
            <a:endParaRPr lang="en-US"/>
          </a:p>
        </p:txBody>
      </p:sp>
    </p:spTree>
    <p:extLst>
      <p:ext uri="{BB962C8B-B14F-4D97-AF65-F5344CB8AC3E}">
        <p14:creationId xmlns:p14="http://schemas.microsoft.com/office/powerpoint/2010/main" val="3339651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7</a:t>
            </a:fld>
            <a:endParaRPr lang="en-US"/>
          </a:p>
        </p:txBody>
      </p:sp>
    </p:spTree>
    <p:extLst>
      <p:ext uri="{BB962C8B-B14F-4D97-AF65-F5344CB8AC3E}">
        <p14:creationId xmlns:p14="http://schemas.microsoft.com/office/powerpoint/2010/main" val="1051738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There are 25 data values. The median is the middle data point, which in this problem is the 13th value. This falls in the 8 year old to less than 10 year old range.</a:t>
            </a:r>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11</a:t>
            </a:fld>
            <a:endParaRPr lang="en-US"/>
          </a:p>
        </p:txBody>
      </p:sp>
    </p:spTree>
    <p:extLst>
      <p:ext uri="{BB962C8B-B14F-4D97-AF65-F5344CB8AC3E}">
        <p14:creationId xmlns:p14="http://schemas.microsoft.com/office/powerpoint/2010/main" val="2396773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12</a:t>
            </a:fld>
            <a:endParaRPr lang="en-US"/>
          </a:p>
        </p:txBody>
      </p:sp>
    </p:spTree>
    <p:extLst>
      <p:ext uri="{BB962C8B-B14F-4D97-AF65-F5344CB8AC3E}">
        <p14:creationId xmlns:p14="http://schemas.microsoft.com/office/powerpoint/2010/main" val="2195221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Since this is a </a:t>
            </a:r>
            <a:r>
              <a:rPr lang="en-US" sz="1200" b="0" i="0" kern="1200" dirty="0" err="1" smtClean="0">
                <a:solidFill>
                  <a:schemeClr val="tx1"/>
                </a:solidFill>
                <a:effectLst/>
                <a:latin typeface="+mn-lt"/>
                <a:ea typeface="+mn-ea"/>
                <a:cs typeface="+mn-cs"/>
              </a:rPr>
              <a:t>dotplot</a:t>
            </a:r>
            <a:r>
              <a:rPr lang="en-US" sz="1200" b="0" i="0" kern="1200" dirty="0" smtClean="0">
                <a:solidFill>
                  <a:schemeClr val="tx1"/>
                </a:solidFill>
                <a:effectLst/>
                <a:latin typeface="+mn-lt"/>
                <a:ea typeface="+mn-ea"/>
                <a:cs typeface="+mn-cs"/>
              </a:rPr>
              <a:t> of sample means, then each dot represents one of the 500 simulations. This particular dot represents a sample mean of 8.52 minutes of app engagement for one of the 500 simulations.</a:t>
            </a:r>
            <a:endParaRPr lang="en-US" dirty="0"/>
          </a:p>
        </p:txBody>
      </p:sp>
      <p:sp>
        <p:nvSpPr>
          <p:cNvPr id="4" name="Slide Number Placeholder 3"/>
          <p:cNvSpPr>
            <a:spLocks noGrp="1"/>
          </p:cNvSpPr>
          <p:nvPr>
            <p:ph type="sldNum" sz="quarter" idx="10"/>
          </p:nvPr>
        </p:nvSpPr>
        <p:spPr/>
        <p:txBody>
          <a:bodyPr/>
          <a:lstStyle/>
          <a:p>
            <a:fld id="{32E974FF-4F42-4A55-BEF8-4F982BB52F37}" type="slidenum">
              <a:rPr lang="en-US" smtClean="0"/>
              <a:t>13</a:t>
            </a:fld>
            <a:endParaRPr lang="en-US"/>
          </a:p>
        </p:txBody>
      </p:sp>
    </p:spTree>
    <p:extLst>
      <p:ext uri="{BB962C8B-B14F-4D97-AF65-F5344CB8AC3E}">
        <p14:creationId xmlns:p14="http://schemas.microsoft.com/office/powerpoint/2010/main" val="1460932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845A39-DE30-4C4A-BC95-FBC519DDA6A1}"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3001841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45A39-DE30-4C4A-BC95-FBC519DDA6A1}"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233191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845A39-DE30-4C4A-BC95-FBC519DDA6A1}"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2266420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845A39-DE30-4C4A-BC95-FBC519DDA6A1}"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105567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845A39-DE30-4C4A-BC95-FBC519DDA6A1}" type="datetimeFigureOut">
              <a:rPr lang="en-US" smtClean="0"/>
              <a:t>3/8/2016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90475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845A39-DE30-4C4A-BC95-FBC519DDA6A1}" type="datetimeFigureOut">
              <a:rPr lang="en-US" smtClean="0"/>
              <a:t>3/8/2016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1383055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845A39-DE30-4C4A-BC95-FBC519DDA6A1}" type="datetimeFigureOut">
              <a:rPr lang="en-US" smtClean="0"/>
              <a:t>3/8/2016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454534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845A39-DE30-4C4A-BC95-FBC519DDA6A1}"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828989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845A39-DE30-4C4A-BC95-FBC519DDA6A1}" type="datetimeFigureOut">
              <a:rPr lang="en-US" smtClean="0"/>
              <a:t>3/8/2016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1183077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45A39-DE30-4C4A-BC95-FBC519DDA6A1}"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3442681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845A39-DE30-4C4A-BC95-FBC519DDA6A1}" type="datetimeFigureOut">
              <a:rPr lang="en-US" smtClean="0"/>
              <a:t>3/8/2016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7F87A-2D45-4888-AE67-54F808F8EFA7}" type="slidenum">
              <a:rPr lang="en-US" smtClean="0"/>
              <a:t>‹#›</a:t>
            </a:fld>
            <a:endParaRPr lang="en-US"/>
          </a:p>
        </p:txBody>
      </p:sp>
    </p:spTree>
    <p:extLst>
      <p:ext uri="{BB962C8B-B14F-4D97-AF65-F5344CB8AC3E}">
        <p14:creationId xmlns:p14="http://schemas.microsoft.com/office/powerpoint/2010/main" val="289814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845A39-DE30-4C4A-BC95-FBC519DDA6A1}" type="datetimeFigureOut">
              <a:rPr lang="en-US" smtClean="0"/>
              <a:t>3/8/2016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17F87A-2D45-4888-AE67-54F808F8EFA7}" type="slidenum">
              <a:rPr lang="en-US" smtClean="0"/>
              <a:t>‹#›</a:t>
            </a:fld>
            <a:endParaRPr lang="en-US"/>
          </a:p>
        </p:txBody>
      </p:sp>
    </p:spTree>
    <p:extLst>
      <p:ext uri="{BB962C8B-B14F-4D97-AF65-F5344CB8AC3E}">
        <p14:creationId xmlns:p14="http://schemas.microsoft.com/office/powerpoint/2010/main" val="3866989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Alt Text to Graphs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3987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197" y="1276985"/>
            <a:ext cx="9951720" cy="4351338"/>
          </a:xfrm>
        </p:spPr>
        <p:txBody>
          <a:bodyPr>
            <a:normAutofit/>
          </a:bodyPr>
          <a:lstStyle/>
          <a:p>
            <a:pPr marL="0" indent="0">
              <a:buNone/>
            </a:pPr>
            <a:r>
              <a:rPr lang="en-US" sz="5600" dirty="0" smtClean="0"/>
              <a:t>Think of alt text descriptions for the following graphs/images.</a:t>
            </a:r>
            <a:endParaRPr lang="en-US" sz="5600" dirty="0"/>
          </a:p>
        </p:txBody>
      </p:sp>
    </p:spTree>
    <p:extLst>
      <p:ext uri="{BB962C8B-B14F-4D97-AF65-F5344CB8AC3E}">
        <p14:creationId xmlns:p14="http://schemas.microsoft.com/office/powerpoint/2010/main" val="2736217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01722" y="1453430"/>
            <a:ext cx="9369680" cy="5337801"/>
          </a:xfrm>
          <a:prstGeom prst="rect">
            <a:avLst/>
          </a:prstGeom>
        </p:spPr>
      </p:pic>
      <p:sp>
        <p:nvSpPr>
          <p:cNvPr id="6" name="Rectangle 5"/>
          <p:cNvSpPr/>
          <p:nvPr/>
        </p:nvSpPr>
        <p:spPr>
          <a:xfrm>
            <a:off x="6437194" y="391601"/>
            <a:ext cx="5231642" cy="2123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sz="4400" dirty="0"/>
              <a:t>What is the context?  What is being asked?  Who is my audience?</a:t>
            </a:r>
          </a:p>
        </p:txBody>
      </p:sp>
    </p:spTree>
    <p:extLst>
      <p:ext uri="{BB962C8B-B14F-4D97-AF65-F5344CB8AC3E}">
        <p14:creationId xmlns:p14="http://schemas.microsoft.com/office/powerpoint/2010/main" val="2155030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1722" y="1453430"/>
            <a:ext cx="9369680" cy="5337801"/>
          </a:xfrm>
          <a:prstGeom prst="rect">
            <a:avLst/>
          </a:prstGeom>
        </p:spPr>
      </p:pic>
      <p:sp>
        <p:nvSpPr>
          <p:cNvPr id="6" name="Rectangle 5"/>
          <p:cNvSpPr/>
          <p:nvPr/>
        </p:nvSpPr>
        <p:spPr>
          <a:xfrm>
            <a:off x="4467367" y="0"/>
            <a:ext cx="7724633" cy="3477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sz="4400" dirty="0" smtClean="0"/>
              <a:t>Audience: Intro Statistics course</a:t>
            </a:r>
          </a:p>
          <a:p>
            <a:pPr>
              <a:defRPr/>
            </a:pPr>
            <a:r>
              <a:rPr lang="en-US" sz="4400" dirty="0" smtClean="0"/>
              <a:t>Context: Shapes of distributions; this shows the sum of 2 dice when rolled 100 times.</a:t>
            </a:r>
          </a:p>
          <a:p>
            <a:pPr>
              <a:defRPr/>
            </a:pPr>
            <a:r>
              <a:rPr lang="en-US" sz="4400" dirty="0" smtClean="0"/>
              <a:t>Question: Describe the shape</a:t>
            </a:r>
            <a:endParaRPr lang="en-US" sz="4400" dirty="0"/>
          </a:p>
        </p:txBody>
      </p:sp>
    </p:spTree>
    <p:extLst>
      <p:ext uri="{BB962C8B-B14F-4D97-AF65-F5344CB8AC3E}">
        <p14:creationId xmlns:p14="http://schemas.microsoft.com/office/powerpoint/2010/main" val="347422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1722" y="1453430"/>
            <a:ext cx="9369680" cy="5337801"/>
          </a:xfrm>
          <a:prstGeom prst="rect">
            <a:avLst/>
          </a:prstGeom>
        </p:spPr>
      </p:pic>
      <p:sp>
        <p:nvSpPr>
          <p:cNvPr id="6" name="Rectangle 5"/>
          <p:cNvSpPr/>
          <p:nvPr/>
        </p:nvSpPr>
        <p:spPr>
          <a:xfrm>
            <a:off x="0" y="0"/>
            <a:ext cx="12296633" cy="18466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sz="3800" b="1" dirty="0" smtClean="0"/>
              <a:t>Possible</a:t>
            </a:r>
            <a:r>
              <a:rPr lang="en-US" sz="3800" dirty="0"/>
              <a:t>: Dot Plot that spans from 2 to 12, with a  couple of observations at 2 and </a:t>
            </a:r>
            <a:r>
              <a:rPr lang="en-US" sz="3800" dirty="0" smtClean="0"/>
              <a:t>3 at 3, </a:t>
            </a:r>
            <a:r>
              <a:rPr lang="en-US" sz="3800" dirty="0"/>
              <a:t>steadily increasing to a peak at 7 and then slowly decreasing, ending with 2 observations at 12.</a:t>
            </a:r>
          </a:p>
        </p:txBody>
      </p:sp>
    </p:spTree>
    <p:extLst>
      <p:ext uri="{BB962C8B-B14F-4D97-AF65-F5344CB8AC3E}">
        <p14:creationId xmlns:p14="http://schemas.microsoft.com/office/powerpoint/2010/main" val="2384554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07846" y="2096098"/>
            <a:ext cx="6698171" cy="4053886"/>
          </a:xfrm>
          <a:prstGeom prst="rect">
            <a:avLst/>
          </a:prstGeom>
        </p:spPr>
      </p:pic>
      <p:sp>
        <p:nvSpPr>
          <p:cNvPr id="5" name="Rectangle 4"/>
          <p:cNvSpPr/>
          <p:nvPr/>
        </p:nvSpPr>
        <p:spPr>
          <a:xfrm>
            <a:off x="4467367" y="0"/>
            <a:ext cx="7724633" cy="2800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sz="4400" dirty="0" smtClean="0"/>
              <a:t>Context: Distribution of quiz scores; interpreting dot plots</a:t>
            </a:r>
          </a:p>
          <a:p>
            <a:pPr>
              <a:defRPr/>
            </a:pPr>
            <a:r>
              <a:rPr lang="en-US" sz="4400" dirty="0" smtClean="0"/>
              <a:t>Question: Which dataset goes with the dot plot.</a:t>
            </a:r>
            <a:endParaRPr lang="en-US" sz="4400" dirty="0"/>
          </a:p>
        </p:txBody>
      </p:sp>
      <p:pic>
        <p:nvPicPr>
          <p:cNvPr id="6" name="Picture 5"/>
          <p:cNvPicPr>
            <a:picLocks noChangeAspect="1"/>
          </p:cNvPicPr>
          <p:nvPr/>
        </p:nvPicPr>
        <p:blipFill>
          <a:blip r:embed="rId4"/>
          <a:stretch>
            <a:fillRect/>
          </a:stretch>
        </p:blipFill>
        <p:spPr>
          <a:xfrm>
            <a:off x="7702716" y="2901883"/>
            <a:ext cx="4375553" cy="3817188"/>
          </a:xfrm>
          <a:prstGeom prst="rect">
            <a:avLst/>
          </a:prstGeom>
        </p:spPr>
      </p:pic>
    </p:spTree>
    <p:extLst>
      <p:ext uri="{BB962C8B-B14F-4D97-AF65-F5344CB8AC3E}">
        <p14:creationId xmlns:p14="http://schemas.microsoft.com/office/powerpoint/2010/main" val="843417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07846" y="2096098"/>
            <a:ext cx="6698171" cy="4053886"/>
          </a:xfrm>
          <a:prstGeom prst="rect">
            <a:avLst/>
          </a:prstGeom>
        </p:spPr>
      </p:pic>
      <p:pic>
        <p:nvPicPr>
          <p:cNvPr id="6" name="Picture 5"/>
          <p:cNvPicPr>
            <a:picLocks noChangeAspect="1"/>
          </p:cNvPicPr>
          <p:nvPr/>
        </p:nvPicPr>
        <p:blipFill>
          <a:blip r:embed="rId4"/>
          <a:stretch>
            <a:fillRect/>
          </a:stretch>
        </p:blipFill>
        <p:spPr>
          <a:xfrm>
            <a:off x="7702716" y="2901883"/>
            <a:ext cx="4375553" cy="3817188"/>
          </a:xfrm>
          <a:prstGeom prst="rect">
            <a:avLst/>
          </a:prstGeom>
        </p:spPr>
      </p:pic>
      <p:sp>
        <p:nvSpPr>
          <p:cNvPr id="2" name="Rectangle 1"/>
          <p:cNvSpPr/>
          <p:nvPr/>
        </p:nvSpPr>
        <p:spPr>
          <a:xfrm>
            <a:off x="0" y="0"/>
            <a:ext cx="12192000" cy="2123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4400" dirty="0">
                <a:solidFill>
                  <a:schemeClr val="lt1"/>
                </a:solidFill>
              </a:rPr>
              <a:t>Possible</a:t>
            </a:r>
            <a:r>
              <a:rPr lang="en-US" sz="4400" dirty="0" smtClean="0">
                <a:solidFill>
                  <a:schemeClr val="lt1"/>
                </a:solidFill>
              </a:rPr>
              <a:t>: A </a:t>
            </a:r>
            <a:r>
              <a:rPr lang="en-US" sz="4400" dirty="0">
                <a:solidFill>
                  <a:schemeClr val="lt1"/>
                </a:solidFill>
              </a:rPr>
              <a:t>dot plot with two dots at 0, 1 dot at 3, 2 dots at 4, 2 dots at 5, 3 dots at 6, 5 dots at 7, 3 dots at 8, 2 dots at 9, 1 dot at 10</a:t>
            </a:r>
          </a:p>
        </p:txBody>
      </p:sp>
    </p:spTree>
    <p:extLst>
      <p:ext uri="{BB962C8B-B14F-4D97-AF65-F5344CB8AC3E}">
        <p14:creationId xmlns:p14="http://schemas.microsoft.com/office/powerpoint/2010/main" val="2342675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2855" y="423151"/>
            <a:ext cx="5270841" cy="5001834"/>
          </a:xfrm>
          <a:prstGeom prst="rect">
            <a:avLst/>
          </a:prstGeom>
        </p:spPr>
      </p:pic>
      <p:sp>
        <p:nvSpPr>
          <p:cNvPr id="5" name="Rectangle 4"/>
          <p:cNvSpPr/>
          <p:nvPr/>
        </p:nvSpPr>
        <p:spPr>
          <a:xfrm>
            <a:off x="5165167" y="-109182"/>
            <a:ext cx="7035932" cy="4832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base"/>
            <a:r>
              <a:rPr lang="en-US" sz="4400" dirty="0"/>
              <a:t>The histogram above represents the number of "doubles" hit by Hank Aaron over his career. ( A double is when a batter makes it to second base in one time at bat</a:t>
            </a:r>
            <a:r>
              <a:rPr lang="en-US" sz="4400" dirty="0" smtClean="0"/>
              <a:t>.)</a:t>
            </a:r>
            <a:endParaRPr lang="en-US" sz="4400" dirty="0"/>
          </a:p>
        </p:txBody>
      </p:sp>
      <p:sp>
        <p:nvSpPr>
          <p:cNvPr id="6" name="Rectangle 5"/>
          <p:cNvSpPr/>
          <p:nvPr/>
        </p:nvSpPr>
        <p:spPr>
          <a:xfrm>
            <a:off x="363639" y="5663470"/>
            <a:ext cx="11897103" cy="646331"/>
          </a:xfrm>
          <a:prstGeom prst="rect">
            <a:avLst/>
          </a:prstGeom>
        </p:spPr>
        <p:txBody>
          <a:bodyPr wrap="none">
            <a:spAutoFit/>
          </a:bodyPr>
          <a:lstStyle/>
          <a:p>
            <a:pPr fontAlgn="base"/>
            <a:r>
              <a:rPr lang="en-US" sz="3600" dirty="0" smtClean="0"/>
              <a:t>Determine the number of years for which the data is recorded.</a:t>
            </a:r>
            <a:endParaRPr lang="en-US" sz="3600" dirty="0"/>
          </a:p>
        </p:txBody>
      </p:sp>
    </p:spTree>
    <p:extLst>
      <p:ext uri="{BB962C8B-B14F-4D97-AF65-F5344CB8AC3E}">
        <p14:creationId xmlns:p14="http://schemas.microsoft.com/office/powerpoint/2010/main" val="767207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2855" y="423151"/>
            <a:ext cx="5270841" cy="5001834"/>
          </a:xfrm>
          <a:prstGeom prst="rect">
            <a:avLst/>
          </a:prstGeom>
        </p:spPr>
      </p:pic>
      <p:sp>
        <p:nvSpPr>
          <p:cNvPr id="5" name="Rectangle 4"/>
          <p:cNvSpPr/>
          <p:nvPr/>
        </p:nvSpPr>
        <p:spPr>
          <a:xfrm>
            <a:off x="5156068" y="0"/>
            <a:ext cx="7035932" cy="65556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base"/>
            <a:r>
              <a:rPr lang="en-US" sz="3000" b="1" dirty="0"/>
              <a:t>Possible</a:t>
            </a:r>
            <a:r>
              <a:rPr lang="en-US" sz="3000" b="1" dirty="0" smtClean="0"/>
              <a:t>: </a:t>
            </a:r>
            <a:r>
              <a:rPr lang="en-US" sz="3000" dirty="0" smtClean="0"/>
              <a:t>a </a:t>
            </a:r>
            <a:r>
              <a:rPr lang="en-US" sz="3000" dirty="0"/>
              <a:t>histogram with a horizontal axis representing the number of doubles and a vertical axis representing the frequency.  The values on the horizontal axis range from 5 to 50 with a bin width of 5.  The first bin from 5 to 10 has a height of 1; the 2nd bin from 10 to 15 has a height of 2; the 3rd bin from 15 to 20 has a height of 2; the 4th bin from 20-25 has a height of 3, the 5th and 6th bin from 25 to 30 and 30 to 35 both have a height of 5; the 7th bin from 35 to 40 has a height of 3; the 8th and 9th bin from 40 to 45 and 45 to 50 both have a height of 1.</a:t>
            </a:r>
          </a:p>
        </p:txBody>
      </p:sp>
    </p:spTree>
    <p:extLst>
      <p:ext uri="{BB962C8B-B14F-4D97-AF65-F5344CB8AC3E}">
        <p14:creationId xmlns:p14="http://schemas.microsoft.com/office/powerpoint/2010/main" val="4216762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6829743" cy="4139501"/>
          </a:xfrm>
          <a:prstGeom prst="rect">
            <a:avLst/>
          </a:prstGeom>
        </p:spPr>
      </p:pic>
      <p:sp>
        <p:nvSpPr>
          <p:cNvPr id="4" name="Rectangle 3"/>
          <p:cNvSpPr/>
          <p:nvPr/>
        </p:nvSpPr>
        <p:spPr>
          <a:xfrm>
            <a:off x="6168788" y="315626"/>
            <a:ext cx="6023212" cy="33239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base"/>
            <a:r>
              <a:rPr lang="en-US" sz="3000" b="1" dirty="0">
                <a:solidFill>
                  <a:schemeClr val="lt1"/>
                </a:solidFill>
              </a:rPr>
              <a:t>A random sample of 25 households from a school district was surveyed. In this survey, data were collected on the age of the youngest child living in each household. The histogram below displays the data collected in the survey.</a:t>
            </a:r>
          </a:p>
        </p:txBody>
      </p:sp>
      <p:sp>
        <p:nvSpPr>
          <p:cNvPr id="5" name="Rectangle 4"/>
          <p:cNvSpPr/>
          <p:nvPr/>
        </p:nvSpPr>
        <p:spPr>
          <a:xfrm>
            <a:off x="0" y="4455127"/>
            <a:ext cx="9022789" cy="1200329"/>
          </a:xfrm>
          <a:prstGeom prst="rect">
            <a:avLst/>
          </a:prstGeom>
        </p:spPr>
        <p:txBody>
          <a:bodyPr wrap="square">
            <a:spAutoFit/>
          </a:bodyPr>
          <a:lstStyle/>
          <a:p>
            <a:r>
              <a:rPr lang="en-US" sz="3600" b="0" i="0" dirty="0" smtClean="0">
                <a:solidFill>
                  <a:srgbClr val="4C4C4C"/>
                </a:solidFill>
                <a:effectLst/>
                <a:latin typeface="Open Sans"/>
              </a:rPr>
              <a:t>In which of the following intervals is the median of these data located?</a:t>
            </a:r>
            <a:endParaRPr lang="en-US" sz="3600" dirty="0"/>
          </a:p>
        </p:txBody>
      </p:sp>
      <p:pic>
        <p:nvPicPr>
          <p:cNvPr id="6" name="Picture 5"/>
          <p:cNvPicPr>
            <a:picLocks noChangeAspect="1"/>
          </p:cNvPicPr>
          <p:nvPr/>
        </p:nvPicPr>
        <p:blipFill rotWithShape="1">
          <a:blip r:embed="rId3"/>
          <a:srcRect b="8269"/>
          <a:stretch/>
        </p:blipFill>
        <p:spPr>
          <a:xfrm>
            <a:off x="8325134" y="3601105"/>
            <a:ext cx="3866866" cy="3256895"/>
          </a:xfrm>
          <a:prstGeom prst="rect">
            <a:avLst/>
          </a:prstGeom>
        </p:spPr>
      </p:pic>
    </p:spTree>
    <p:extLst>
      <p:ext uri="{BB962C8B-B14F-4D97-AF65-F5344CB8AC3E}">
        <p14:creationId xmlns:p14="http://schemas.microsoft.com/office/powerpoint/2010/main" val="56588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6829743" cy="4139501"/>
          </a:xfrm>
          <a:prstGeom prst="rect">
            <a:avLst/>
          </a:prstGeom>
        </p:spPr>
      </p:pic>
      <p:sp>
        <p:nvSpPr>
          <p:cNvPr id="4" name="Rectangle 3"/>
          <p:cNvSpPr/>
          <p:nvPr/>
        </p:nvSpPr>
        <p:spPr>
          <a:xfrm>
            <a:off x="6168788" y="315626"/>
            <a:ext cx="6023212" cy="45243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base"/>
            <a:r>
              <a:rPr lang="en-US" sz="3200" dirty="0" smtClean="0"/>
              <a:t>Possible: A </a:t>
            </a:r>
            <a:r>
              <a:rPr lang="en-US" sz="3200" dirty="0"/>
              <a:t>histogram of a random sample of 25 households with the horizontal axis representing the age (in years) and the vertical axis is the frequency.  The first bin is [0,2) at 4; the 2nd bin is [2,4) at 1; then [4,6) at 2, then [6,8) at 5, then [8,10) at 3, then [10, 12) at 8, and finally from [12,14) at 2.</a:t>
            </a:r>
            <a:endParaRPr lang="en-US" sz="3000" b="1" dirty="0">
              <a:solidFill>
                <a:schemeClr val="lt1"/>
              </a:solidFill>
            </a:endParaRPr>
          </a:p>
        </p:txBody>
      </p:sp>
      <p:sp>
        <p:nvSpPr>
          <p:cNvPr id="5" name="Rectangle 4"/>
          <p:cNvSpPr/>
          <p:nvPr/>
        </p:nvSpPr>
        <p:spPr>
          <a:xfrm>
            <a:off x="-122829" y="5155567"/>
            <a:ext cx="9022789" cy="1200329"/>
          </a:xfrm>
          <a:prstGeom prst="rect">
            <a:avLst/>
          </a:prstGeom>
        </p:spPr>
        <p:txBody>
          <a:bodyPr wrap="square">
            <a:spAutoFit/>
          </a:bodyPr>
          <a:lstStyle/>
          <a:p>
            <a:r>
              <a:rPr lang="en-US" sz="3600" b="0" i="0" dirty="0" smtClean="0">
                <a:solidFill>
                  <a:srgbClr val="4C4C4C"/>
                </a:solidFill>
                <a:effectLst/>
                <a:latin typeface="Open Sans"/>
              </a:rPr>
              <a:t>In which of the following intervals is the median of these data located?</a:t>
            </a:r>
            <a:endParaRPr lang="en-US" sz="3600" dirty="0"/>
          </a:p>
        </p:txBody>
      </p:sp>
    </p:spTree>
    <p:extLst>
      <p:ext uri="{BB962C8B-B14F-4D97-AF65-F5344CB8AC3E}">
        <p14:creationId xmlns:p14="http://schemas.microsoft.com/office/powerpoint/2010/main" val="3512836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t plot that is mound shaped with values ranging from about 7.8 to 8.52.  There is one dot that is highlighted at the extreme right at about 8.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87" y="4517571"/>
            <a:ext cx="6934602" cy="23404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12192000" cy="45243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base"/>
            <a:r>
              <a:rPr lang="en-US" sz="3200" dirty="0">
                <a:solidFill>
                  <a:schemeClr val="lt1"/>
                </a:solidFill>
              </a:rPr>
              <a:t>The mean number of minutes for app engagement by a tablet user is 8.2 minutes. Suppose the standard deviation is one minute and it is modeled well by a normal curve N(8.2, 1). A new version of the app was created and the developer wanted to know if the new app had similar engagement time and sampled of 60 users. What value of the sample mean would be consistent with the population being N(8.2,1)? To investigate this, you simulated 500 samples for n = 60 from a population that is N(8.2,1), which is shown below in the dot plot of sample means minutes of engagement time with the app.</a:t>
            </a:r>
          </a:p>
        </p:txBody>
      </p:sp>
      <p:sp>
        <p:nvSpPr>
          <p:cNvPr id="3" name="Rectangle 2"/>
          <p:cNvSpPr/>
          <p:nvPr/>
        </p:nvSpPr>
        <p:spPr>
          <a:xfrm>
            <a:off x="7253785" y="4810622"/>
            <a:ext cx="4767618" cy="1754326"/>
          </a:xfrm>
          <a:prstGeom prst="rect">
            <a:avLst/>
          </a:prstGeom>
        </p:spPr>
        <p:txBody>
          <a:bodyPr wrap="square">
            <a:spAutoFit/>
          </a:bodyPr>
          <a:lstStyle/>
          <a:p>
            <a:pPr>
              <a:spcAft>
                <a:spcPts val="1600"/>
              </a:spcAft>
            </a:pPr>
            <a:r>
              <a:rPr lang="en-US" sz="3600" b="0" i="0" u="none" strike="noStrike" dirty="0" smtClean="0">
                <a:solidFill>
                  <a:srgbClr val="4C4C4C"/>
                </a:solidFill>
                <a:effectLst/>
                <a:latin typeface="Arial" panose="020B0604020202020204" pitchFamily="34" charset="0"/>
              </a:rPr>
              <a:t>What does the one dot at about 8.52 represent?</a:t>
            </a:r>
            <a:endParaRPr lang="en-US" sz="3600" dirty="0"/>
          </a:p>
        </p:txBody>
      </p:sp>
    </p:spTree>
    <p:extLst>
      <p:ext uri="{BB962C8B-B14F-4D97-AF65-F5344CB8AC3E}">
        <p14:creationId xmlns:p14="http://schemas.microsoft.com/office/powerpoint/2010/main" val="2702603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t plot that is mound shaped with values ranging from about 7.8 to 8.52.  There is one dot that is highlighted at the extreme right at about 8.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76" y="2770496"/>
            <a:ext cx="12030247" cy="406020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1219200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base"/>
            <a:r>
              <a:rPr lang="en-US" sz="3200" dirty="0" smtClean="0"/>
              <a:t>Possible: Dot </a:t>
            </a:r>
            <a:r>
              <a:rPr lang="en-US" sz="3200" dirty="0"/>
              <a:t>plot that is mound shaped with values ranging from about 7.8 to 8.52.  There is one dot that is highlighted at the extreme right at about 8.52.</a:t>
            </a:r>
            <a:endParaRPr lang="en-US" sz="3200" dirty="0">
              <a:solidFill>
                <a:schemeClr val="lt1"/>
              </a:solidFill>
            </a:endParaRPr>
          </a:p>
        </p:txBody>
      </p:sp>
    </p:spTree>
    <p:extLst>
      <p:ext uri="{BB962C8B-B14F-4D97-AF65-F5344CB8AC3E}">
        <p14:creationId xmlns:p14="http://schemas.microsoft.com/office/powerpoint/2010/main" val="34453308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578</Words>
  <Application>Microsoft Office PowerPoint</Application>
  <PresentationFormat>Widescreen</PresentationFormat>
  <Paragraphs>33</Paragraphs>
  <Slides>13</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Open Sans</vt:lpstr>
      <vt:lpstr>Office Theme</vt:lpstr>
      <vt:lpstr>Alt Text to Graphs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 Text to Graphs</dc:title>
  <dc:creator>Scott McDaniel</dc:creator>
  <cp:lastModifiedBy>Scott McDaniel</cp:lastModifiedBy>
  <cp:revision>7</cp:revision>
  <dcterms:created xsi:type="dcterms:W3CDTF">2016-03-08T21:56:58Z</dcterms:created>
  <dcterms:modified xsi:type="dcterms:W3CDTF">2016-03-08T22:40:31Z</dcterms:modified>
</cp:coreProperties>
</file>