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7" r:id="rId2"/>
    <p:sldId id="273" r:id="rId3"/>
    <p:sldId id="274" r:id="rId4"/>
    <p:sldId id="275" r:id="rId5"/>
    <p:sldId id="276" r:id="rId6"/>
    <p:sldId id="277" r:id="rId7"/>
    <p:sldId id="278" r:id="rId8"/>
    <p:sldId id="279" r:id="rId9"/>
    <p:sldId id="28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88" autoAdjust="0"/>
    <p:restoredTop sz="94660"/>
  </p:normalViewPr>
  <p:slideViewPr>
    <p:cSldViewPr snapToGrid="0">
      <p:cViewPr varScale="1">
        <p:scale>
          <a:sx n="72" d="100"/>
          <a:sy n="72" d="100"/>
        </p:scale>
        <p:origin x="88" y="6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 Id="rId5" Type="http://schemas.openxmlformats.org/officeDocument/2006/relationships/image" Target="../media/image6.wmf"/><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5.wmf"/><Relationship Id="rId4"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4"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4"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56777C-4CC0-481E-93C3-5299B0D0014B}" type="datetimeFigureOut">
              <a:rPr lang="en-US" smtClean="0"/>
              <a:t>4/26/2016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9DC0C9-0478-423A-85C3-3DCF8C9B8F53}" type="slidenum">
              <a:rPr lang="en-US" smtClean="0"/>
              <a:t>‹#›</a:t>
            </a:fld>
            <a:endParaRPr lang="en-US"/>
          </a:p>
        </p:txBody>
      </p:sp>
    </p:spTree>
    <p:extLst>
      <p:ext uri="{BB962C8B-B14F-4D97-AF65-F5344CB8AC3E}">
        <p14:creationId xmlns:p14="http://schemas.microsoft.com/office/powerpoint/2010/main" val="2475549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Step 1 is to verify the conditions</a:t>
            </a:r>
            <a:r>
              <a:rPr lang="en-US" baseline="0" dirty="0" smtClean="0"/>
              <a:t> 1) Does it come from a simple random sample?  (Yes. It says that 500 adults were randomly selected…have to assume simple random sample) 2) is 500 less than 10% of the total population?  (Yes, it says sampled from a large city.) 3) Large count condition.  This requires us to find p-hat, which is x/n or 421/500 which = 0.842.  Plugging this into the formula gives us: 500(.842) which is greater than 10 (its 421) and 500(1-.842) &gt;10 and it is (at 79).  Now that our conditions are satisfied, we can use our confidence interval formula with z* = 1.96 (which corresponds to the 95% confidence interval.</a:t>
            </a:r>
            <a:endParaRPr lang="en-US" dirty="0"/>
          </a:p>
        </p:txBody>
      </p:sp>
      <p:sp>
        <p:nvSpPr>
          <p:cNvPr id="4" name="Slide Number Placeholder 3"/>
          <p:cNvSpPr>
            <a:spLocks noGrp="1"/>
          </p:cNvSpPr>
          <p:nvPr>
            <p:ph type="sldNum" sz="quarter" idx="10"/>
          </p:nvPr>
        </p:nvSpPr>
        <p:spPr/>
        <p:txBody>
          <a:bodyPr/>
          <a:lstStyle/>
          <a:p>
            <a:fld id="{2FBAFC92-607C-4631-9892-048DA3114AAE}" type="slidenum">
              <a:rPr lang="en-US" smtClean="0"/>
              <a:t>3</a:t>
            </a:fld>
            <a:endParaRPr lang="en-US"/>
          </a:p>
        </p:txBody>
      </p:sp>
    </p:spTree>
    <p:extLst>
      <p:ext uri="{BB962C8B-B14F-4D97-AF65-F5344CB8AC3E}">
        <p14:creationId xmlns:p14="http://schemas.microsoft.com/office/powerpoint/2010/main" val="1080306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Substituting</a:t>
            </a:r>
            <a:r>
              <a:rPr lang="en-US" baseline="0" dirty="0" smtClean="0"/>
              <a:t> the values, gives us…</a:t>
            </a:r>
          </a:p>
          <a:p>
            <a:r>
              <a:rPr lang="en-US" baseline="0" dirty="0" smtClean="0"/>
              <a:t>Crunching out the standard error gives us 0.016312 (be sure not to round too early)</a:t>
            </a:r>
          </a:p>
          <a:p>
            <a:r>
              <a:rPr lang="en-US" baseline="0" dirty="0" smtClean="0"/>
              <a:t>Multiplying the critical value by the standard error (to get the margin of error) gives us 0.842 +- .0320.</a:t>
            </a:r>
          </a:p>
          <a:p>
            <a:r>
              <a:rPr lang="en-US" baseline="0" dirty="0" smtClean="0"/>
              <a:t>Now we should interpret the interval: Here are two ways we could write it.  </a:t>
            </a:r>
          </a:p>
          <a:p>
            <a:endParaRPr lang="en-US" baseline="0" dirty="0" smtClean="0"/>
          </a:p>
        </p:txBody>
      </p:sp>
      <p:sp>
        <p:nvSpPr>
          <p:cNvPr id="4" name="Slide Number Placeholder 3"/>
          <p:cNvSpPr>
            <a:spLocks noGrp="1"/>
          </p:cNvSpPr>
          <p:nvPr>
            <p:ph type="sldNum" sz="quarter" idx="10"/>
          </p:nvPr>
        </p:nvSpPr>
        <p:spPr/>
        <p:txBody>
          <a:bodyPr/>
          <a:lstStyle/>
          <a:p>
            <a:fld id="{2FBAFC92-607C-4631-9892-048DA3114AAE}" type="slidenum">
              <a:rPr lang="en-US" smtClean="0"/>
              <a:t>4</a:t>
            </a:fld>
            <a:endParaRPr lang="en-US"/>
          </a:p>
        </p:txBody>
      </p:sp>
    </p:spTree>
    <p:extLst>
      <p:ext uri="{BB962C8B-B14F-4D97-AF65-F5344CB8AC3E}">
        <p14:creationId xmlns:p14="http://schemas.microsoft.com/office/powerpoint/2010/main" val="441671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good that you can develop these by hand without the use of</a:t>
            </a:r>
            <a:r>
              <a:rPr lang="en-US" baseline="0" dirty="0" smtClean="0"/>
              <a:t> technology, except for the basic arithmetic aspect.  Fortunately, the TI-84 and </a:t>
            </a:r>
            <a:r>
              <a:rPr lang="en-US" baseline="0" dirty="0" err="1" smtClean="0"/>
              <a:t>StatCrunch</a:t>
            </a:r>
            <a:r>
              <a:rPr lang="en-US" baseline="0" dirty="0" smtClean="0"/>
              <a:t> can both be used to construct the confidence intervals. We will look at an earlier example we did by hand.  When using technology, we still need make sure the conditions are satisfied.  We’ve done this already in the by-hand version.  We will use both the TI-84 and </a:t>
            </a:r>
            <a:r>
              <a:rPr lang="en-US" baseline="0" dirty="0" err="1" smtClean="0"/>
              <a:t>StatCrunch</a:t>
            </a:r>
            <a:r>
              <a:rPr lang="en-US" baseline="0" dirty="0" smtClean="0"/>
              <a:t>.  We’’</a:t>
            </a:r>
            <a:r>
              <a:rPr lang="en-US" baseline="0" dirty="0" err="1" smtClean="0"/>
              <a:t>ll</a:t>
            </a:r>
            <a:r>
              <a:rPr lang="en-US" baseline="0" dirty="0" smtClean="0"/>
              <a:t> start with the TI-84 {{{Advance slide}}}</a:t>
            </a:r>
            <a:endParaRPr lang="en-US" dirty="0"/>
          </a:p>
        </p:txBody>
      </p:sp>
      <p:sp>
        <p:nvSpPr>
          <p:cNvPr id="4" name="Slide Number Placeholder 3"/>
          <p:cNvSpPr>
            <a:spLocks noGrp="1"/>
          </p:cNvSpPr>
          <p:nvPr>
            <p:ph type="sldNum" sz="quarter" idx="10"/>
          </p:nvPr>
        </p:nvSpPr>
        <p:spPr/>
        <p:txBody>
          <a:bodyPr/>
          <a:lstStyle/>
          <a:p>
            <a:fld id="{2FBAFC92-607C-4631-9892-048DA3114AAE}" type="slidenum">
              <a:rPr lang="en-US" smtClean="0"/>
              <a:t>6</a:t>
            </a:fld>
            <a:endParaRPr lang="en-US"/>
          </a:p>
        </p:txBody>
      </p:sp>
    </p:spTree>
    <p:extLst>
      <p:ext uri="{BB962C8B-B14F-4D97-AF65-F5344CB8AC3E}">
        <p14:creationId xmlns:p14="http://schemas.microsoft.com/office/powerpoint/2010/main" val="1910313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 through the steps.  </a:t>
            </a:r>
          </a:p>
          <a:p>
            <a:endParaRPr lang="en-US" dirty="0" smtClean="0"/>
          </a:p>
          <a:p>
            <a:r>
              <a:rPr lang="en-US" dirty="0" smtClean="0"/>
              <a:t>…Note that the calculator</a:t>
            </a:r>
            <a:r>
              <a:rPr lang="en-US" baseline="0" dirty="0" smtClean="0"/>
              <a:t> gives the interval (.810, .874).  Which is the same we obtained by hand.  However, if we needed it the +- notation, we will need to determine the margin of error by subtracting the (upper bound – lower bound)/2 which will give the margin of error.  Thus, using our formula of p-hat +- margin of error, we get .842+-.320, which is the same we obtained by hand.</a:t>
            </a:r>
            <a:endParaRPr lang="en-US" dirty="0"/>
          </a:p>
        </p:txBody>
      </p:sp>
      <p:sp>
        <p:nvSpPr>
          <p:cNvPr id="4" name="Slide Number Placeholder 3"/>
          <p:cNvSpPr>
            <a:spLocks noGrp="1"/>
          </p:cNvSpPr>
          <p:nvPr>
            <p:ph type="sldNum" sz="quarter" idx="10"/>
          </p:nvPr>
        </p:nvSpPr>
        <p:spPr/>
        <p:txBody>
          <a:bodyPr/>
          <a:lstStyle/>
          <a:p>
            <a:fld id="{2FBAFC92-607C-4631-9892-048DA3114AAE}" type="slidenum">
              <a:rPr lang="en-US" smtClean="0"/>
              <a:t>7</a:t>
            </a:fld>
            <a:endParaRPr lang="en-US"/>
          </a:p>
        </p:txBody>
      </p:sp>
    </p:spTree>
    <p:extLst>
      <p:ext uri="{BB962C8B-B14F-4D97-AF65-F5344CB8AC3E}">
        <p14:creationId xmlns:p14="http://schemas.microsoft.com/office/powerpoint/2010/main" val="3422432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 through the steps.  </a:t>
            </a:r>
          </a:p>
          <a:p>
            <a:endParaRPr lang="en-US" dirty="0" smtClean="0"/>
          </a:p>
          <a:p>
            <a:r>
              <a:rPr lang="en-US" dirty="0" smtClean="0"/>
              <a:t>…Note that the calculator</a:t>
            </a:r>
            <a:r>
              <a:rPr lang="en-US" baseline="0" dirty="0" smtClean="0"/>
              <a:t> gives the interval (.810, .874).  Which is the same we obtained by hand.  However, if we needed it the +- notation, we will need to determine the margin of error by subtracting the (upper bound – lower bound)/2 which will give the margin of error.  Thus, using our formula of p-hat +- margin of error, we get .842+-.320, which is the same we obtained by hand. Here is a screenshot of our “by-hand” example, remember….  While it is very nice that calculators and computers can construct these intervals with ease, doing these by hand in the beginning will give you a better feel for how each parameter effects the interval.  For instance, by-hand, not only  is it more clear that increasing the sample size will decrease the margin of error, we e </a:t>
            </a:r>
            <a:r>
              <a:rPr lang="en-US" baseline="0" dirty="0" err="1" smtClean="0"/>
              <a:t>en</a:t>
            </a:r>
            <a:r>
              <a:rPr lang="en-US" baseline="0" dirty="0" smtClean="0"/>
              <a:t> get a since by what amount.  That is, if we want to cut the margin of error in half, we need to quadruple the sample size.  This is very difficult to see if we use the calculator at the beginning.</a:t>
            </a:r>
            <a:endParaRPr lang="en-US" dirty="0"/>
          </a:p>
        </p:txBody>
      </p:sp>
      <p:sp>
        <p:nvSpPr>
          <p:cNvPr id="4" name="Slide Number Placeholder 3"/>
          <p:cNvSpPr>
            <a:spLocks noGrp="1"/>
          </p:cNvSpPr>
          <p:nvPr>
            <p:ph type="sldNum" sz="quarter" idx="10"/>
          </p:nvPr>
        </p:nvSpPr>
        <p:spPr/>
        <p:txBody>
          <a:bodyPr/>
          <a:lstStyle/>
          <a:p>
            <a:fld id="{2FBAFC92-607C-4631-9892-048DA3114AAE}" type="slidenum">
              <a:rPr lang="en-US" smtClean="0"/>
              <a:t>8</a:t>
            </a:fld>
            <a:endParaRPr lang="en-US"/>
          </a:p>
        </p:txBody>
      </p:sp>
    </p:spTree>
    <p:extLst>
      <p:ext uri="{BB962C8B-B14F-4D97-AF65-F5344CB8AC3E}">
        <p14:creationId xmlns:p14="http://schemas.microsoft.com/office/powerpoint/2010/main" val="3936272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 do this same</a:t>
            </a:r>
            <a:r>
              <a:rPr lang="en-US" baseline="0" dirty="0" smtClean="0"/>
              <a:t> problem in </a:t>
            </a:r>
            <a:r>
              <a:rPr lang="en-US" baseline="0" dirty="0" err="1" smtClean="0"/>
              <a:t>StatCrunch</a:t>
            </a:r>
            <a:r>
              <a:rPr lang="en-US" baseline="0" dirty="0" smtClean="0"/>
              <a:t>, go to </a:t>
            </a:r>
            <a:r>
              <a:rPr lang="en-US" baseline="0" dirty="0" err="1" smtClean="0"/>
              <a:t>Stat</a:t>
            </a:r>
            <a:r>
              <a:rPr lang="en-US" baseline="0" dirty="0" err="1" smtClean="0">
                <a:sym typeface="Wingdings" panose="05000000000000000000" pitchFamily="2" charset="2"/>
              </a:rPr>
              <a:t>Proportion</a:t>
            </a:r>
            <a:r>
              <a:rPr lang="en-US" baseline="0" dirty="0" smtClean="0">
                <a:sym typeface="Wingdings" panose="05000000000000000000" pitchFamily="2" charset="2"/>
              </a:rPr>
              <a:t> </a:t>
            </a:r>
            <a:r>
              <a:rPr lang="en-US" baseline="0" dirty="0" err="1" smtClean="0">
                <a:sym typeface="Wingdings" panose="05000000000000000000" pitchFamily="2" charset="2"/>
              </a:rPr>
              <a:t>StatsOne</a:t>
            </a:r>
            <a:r>
              <a:rPr lang="en-US" baseline="0" dirty="0" smtClean="0">
                <a:sym typeface="Wingdings" panose="05000000000000000000" pitchFamily="2" charset="2"/>
              </a:rPr>
              <a:t> </a:t>
            </a:r>
            <a:r>
              <a:rPr lang="en-US" baseline="0" dirty="0" err="1" smtClean="0">
                <a:sym typeface="Wingdings" panose="05000000000000000000" pitchFamily="2" charset="2"/>
              </a:rPr>
              <a:t>SampleWith</a:t>
            </a:r>
            <a:r>
              <a:rPr lang="en-US" baseline="0" dirty="0" smtClean="0">
                <a:sym typeface="Wingdings" panose="05000000000000000000" pitchFamily="2" charset="2"/>
              </a:rPr>
              <a:t> Summary. </a:t>
            </a:r>
            <a:r>
              <a:rPr lang="en-US" sz="1200" b="1" dirty="0" smtClean="0">
                <a:sym typeface="Wingdings" panose="05000000000000000000" pitchFamily="2" charset="2"/>
              </a:rPr>
              <a:t>Step 2.  </a:t>
            </a:r>
            <a:r>
              <a:rPr lang="en-US" sz="1200" dirty="0" smtClean="0">
                <a:sym typeface="Wingdings" panose="05000000000000000000" pitchFamily="2" charset="2"/>
              </a:rPr>
              <a:t>Enter in the values for the # of success (421) and # of observations (500).  Select “Confidence interval for p” and enter the level.  For “Method,” select “Standard-Wald” and press “Compute.” </a:t>
            </a:r>
            <a:r>
              <a:rPr lang="en-US" sz="1200" dirty="0" smtClean="0"/>
              <a:t> Always</a:t>
            </a:r>
            <a:r>
              <a:rPr lang="en-US" sz="1200" baseline="0" dirty="0" smtClean="0"/>
              <a:t> glance at the count and total to make sure you put these in correctly. Note the sample prop, which is p-hat and Std. Err, which we have seen before by hand and the TI-84.  The interval would be (.810, .874), which, of course, is the same as before.</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2FBAFC92-607C-4631-9892-048DA3114AAE}" type="slidenum">
              <a:rPr lang="en-US" smtClean="0"/>
              <a:t>9</a:t>
            </a:fld>
            <a:endParaRPr lang="en-US"/>
          </a:p>
        </p:txBody>
      </p:sp>
    </p:spTree>
    <p:extLst>
      <p:ext uri="{BB962C8B-B14F-4D97-AF65-F5344CB8AC3E}">
        <p14:creationId xmlns:p14="http://schemas.microsoft.com/office/powerpoint/2010/main" val="26765351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2A01F26-4078-4515-965D-EBCE2FAF6E00}" type="datetimeFigureOut">
              <a:rPr lang="en-US" smtClean="0">
                <a:solidFill>
                  <a:prstClr val="black">
                    <a:tint val="75000"/>
                  </a:prstClr>
                </a:solidFill>
              </a:rPr>
              <a:pPr/>
              <a:t>4/26/2016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FF6E06B-2523-4B2E-8C3F-1D00EEAD0FF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3260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A01F26-4078-4515-965D-EBCE2FAF6E00}" type="datetimeFigureOut">
              <a:rPr lang="en-US" smtClean="0">
                <a:solidFill>
                  <a:prstClr val="black">
                    <a:tint val="75000"/>
                  </a:prstClr>
                </a:solidFill>
              </a:rPr>
              <a:pPr/>
              <a:t>4/26/2016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FF6E06B-2523-4B2E-8C3F-1D00EEAD0FF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706299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A01F26-4078-4515-965D-EBCE2FAF6E00}" type="datetimeFigureOut">
              <a:rPr lang="en-US" smtClean="0">
                <a:solidFill>
                  <a:prstClr val="black">
                    <a:tint val="75000"/>
                  </a:prstClr>
                </a:solidFill>
              </a:rPr>
              <a:pPr/>
              <a:t>4/26/2016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FF6E06B-2523-4B2E-8C3F-1D00EEAD0FF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6081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2A01F26-4078-4515-965D-EBCE2FAF6E00}" type="datetimeFigureOut">
              <a:rPr lang="en-US" smtClean="0">
                <a:solidFill>
                  <a:prstClr val="black">
                    <a:tint val="75000"/>
                  </a:prstClr>
                </a:solidFill>
              </a:rPr>
              <a:pPr/>
              <a:t>4/26/2016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FF6E06B-2523-4B2E-8C3F-1D00EEAD0FF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6057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2A01F26-4078-4515-965D-EBCE2FAF6E00}" type="datetimeFigureOut">
              <a:rPr lang="en-US" smtClean="0">
                <a:solidFill>
                  <a:prstClr val="black">
                    <a:tint val="75000"/>
                  </a:prstClr>
                </a:solidFill>
              </a:rPr>
              <a:pPr/>
              <a:t>4/26/2016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FF6E06B-2523-4B2E-8C3F-1D00EEAD0FF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216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2A01F26-4078-4515-965D-EBCE2FAF6E00}" type="datetimeFigureOut">
              <a:rPr lang="en-US" smtClean="0">
                <a:solidFill>
                  <a:prstClr val="black">
                    <a:tint val="75000"/>
                  </a:prstClr>
                </a:solidFill>
              </a:rPr>
              <a:pPr/>
              <a:t>4/26/2016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FF6E06B-2523-4B2E-8C3F-1D00EEAD0FF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3735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A01F26-4078-4515-965D-EBCE2FAF6E00}" type="datetimeFigureOut">
              <a:rPr lang="en-US" smtClean="0">
                <a:solidFill>
                  <a:prstClr val="black">
                    <a:tint val="75000"/>
                  </a:prstClr>
                </a:solidFill>
              </a:rPr>
              <a:pPr/>
              <a:t>4/26/2016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FF6E06B-2523-4B2E-8C3F-1D00EEAD0FF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6441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A01F26-4078-4515-965D-EBCE2FAF6E00}" type="datetimeFigureOut">
              <a:rPr lang="en-US" smtClean="0">
                <a:solidFill>
                  <a:prstClr val="black">
                    <a:tint val="75000"/>
                  </a:prstClr>
                </a:solidFill>
              </a:rPr>
              <a:pPr/>
              <a:t>4/26/2016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FF6E06B-2523-4B2E-8C3F-1D00EEAD0FF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6579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A01F26-4078-4515-965D-EBCE2FAF6E00}" type="datetimeFigureOut">
              <a:rPr lang="en-US" smtClean="0">
                <a:solidFill>
                  <a:prstClr val="black">
                    <a:tint val="75000"/>
                  </a:prstClr>
                </a:solidFill>
              </a:rPr>
              <a:pPr/>
              <a:t>4/26/2016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FF6E06B-2523-4B2E-8C3F-1D00EEAD0FF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5838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A01F26-4078-4515-965D-EBCE2FAF6E00}" type="datetimeFigureOut">
              <a:rPr lang="en-US" smtClean="0">
                <a:solidFill>
                  <a:prstClr val="black">
                    <a:tint val="75000"/>
                  </a:prstClr>
                </a:solidFill>
              </a:rPr>
              <a:pPr/>
              <a:t>4/26/2016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FF6E06B-2523-4B2E-8C3F-1D00EEAD0FF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651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A01F26-4078-4515-965D-EBCE2FAF6E00}" type="datetimeFigureOut">
              <a:rPr lang="en-US" smtClean="0">
                <a:solidFill>
                  <a:prstClr val="black">
                    <a:tint val="75000"/>
                  </a:prstClr>
                </a:solidFill>
              </a:rPr>
              <a:pPr/>
              <a:t>4/26/2016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FF6E06B-2523-4B2E-8C3F-1D00EEAD0FF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642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A01F26-4078-4515-965D-EBCE2FAF6E00}" type="datetimeFigureOut">
              <a:rPr lang="en-US" smtClean="0">
                <a:solidFill>
                  <a:prstClr val="black">
                    <a:tint val="75000"/>
                  </a:prstClr>
                </a:solidFill>
              </a:rPr>
              <a:pPr/>
              <a:t>4/26/2016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F6E06B-2523-4B2E-8C3F-1D00EEAD0FF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38750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6.wmf"/><Relationship Id="rId3" Type="http://schemas.openxmlformats.org/officeDocument/2006/relationships/notesSlide" Target="../notesSlides/notesSlide1.xml"/><Relationship Id="rId7" Type="http://schemas.openxmlformats.org/officeDocument/2006/relationships/image" Target="../media/image3.wmf"/><Relationship Id="rId12"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5.wmf"/><Relationship Id="rId5" Type="http://schemas.openxmlformats.org/officeDocument/2006/relationships/image" Target="../media/image2.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4.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notesSlide" Target="../notesSlides/notesSlide2.xml"/><Relationship Id="rId7" Type="http://schemas.openxmlformats.org/officeDocument/2006/relationships/image" Target="../media/image7.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7.bin"/><Relationship Id="rId11" Type="http://schemas.openxmlformats.org/officeDocument/2006/relationships/image" Target="../media/image9.wmf"/><Relationship Id="rId5" Type="http://schemas.openxmlformats.org/officeDocument/2006/relationships/image" Target="../media/image5.wmf"/><Relationship Id="rId10" Type="http://schemas.openxmlformats.org/officeDocument/2006/relationships/oleObject" Target="../embeddings/oleObject9.bin"/><Relationship Id="rId4" Type="http://schemas.openxmlformats.org/officeDocument/2006/relationships/oleObject" Target="../embeddings/oleObject6.bin"/><Relationship Id="rId9" Type="http://schemas.openxmlformats.org/officeDocument/2006/relationships/image" Target="../media/image8.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0.wmf"/><Relationship Id="rId13" Type="http://schemas.openxmlformats.org/officeDocument/2006/relationships/oleObject" Target="../embeddings/oleObject13.bin"/><Relationship Id="rId3" Type="http://schemas.openxmlformats.org/officeDocument/2006/relationships/notesSlide" Target="../notesSlides/notesSlide4.xml"/><Relationship Id="rId7" Type="http://schemas.openxmlformats.org/officeDocument/2006/relationships/oleObject" Target="../embeddings/oleObject10.bin"/><Relationship Id="rId12" Type="http://schemas.openxmlformats.org/officeDocument/2006/relationships/image" Target="../media/image12.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6.png"/><Relationship Id="rId11" Type="http://schemas.openxmlformats.org/officeDocument/2006/relationships/oleObject" Target="../embeddings/oleObject12.bin"/><Relationship Id="rId5" Type="http://schemas.openxmlformats.org/officeDocument/2006/relationships/image" Target="../media/image15.png"/><Relationship Id="rId10" Type="http://schemas.openxmlformats.org/officeDocument/2006/relationships/image" Target="../media/image11.wmf"/><Relationship Id="rId4" Type="http://schemas.openxmlformats.org/officeDocument/2006/relationships/image" Target="../media/image14.png"/><Relationship Id="rId9" Type="http://schemas.openxmlformats.org/officeDocument/2006/relationships/oleObject" Target="../embeddings/oleObject11.bin"/><Relationship Id="rId14" Type="http://schemas.openxmlformats.org/officeDocument/2006/relationships/image" Target="../media/image13.wmf"/></Relationships>
</file>

<file path=ppt/slides/_rels/slide8.xml.rels><?xml version="1.0" encoding="UTF-8" standalone="yes"?>
<Relationships xmlns="http://schemas.openxmlformats.org/package/2006/relationships"><Relationship Id="rId8" Type="http://schemas.openxmlformats.org/officeDocument/2006/relationships/image" Target="../media/image10.wmf"/><Relationship Id="rId13" Type="http://schemas.openxmlformats.org/officeDocument/2006/relationships/oleObject" Target="../embeddings/oleObject17.bin"/><Relationship Id="rId3" Type="http://schemas.openxmlformats.org/officeDocument/2006/relationships/notesSlide" Target="../notesSlides/notesSlide5.xml"/><Relationship Id="rId7" Type="http://schemas.openxmlformats.org/officeDocument/2006/relationships/oleObject" Target="../embeddings/oleObject14.bin"/><Relationship Id="rId12" Type="http://schemas.openxmlformats.org/officeDocument/2006/relationships/image" Target="../media/image12.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6.png"/><Relationship Id="rId11" Type="http://schemas.openxmlformats.org/officeDocument/2006/relationships/oleObject" Target="../embeddings/oleObject16.bin"/><Relationship Id="rId5" Type="http://schemas.openxmlformats.org/officeDocument/2006/relationships/image" Target="../media/image15.png"/><Relationship Id="rId15" Type="http://schemas.openxmlformats.org/officeDocument/2006/relationships/image" Target="../media/image17.png"/><Relationship Id="rId10" Type="http://schemas.openxmlformats.org/officeDocument/2006/relationships/image" Target="../media/image11.wmf"/><Relationship Id="rId4" Type="http://schemas.openxmlformats.org/officeDocument/2006/relationships/image" Target="../media/image14.png"/><Relationship Id="rId9" Type="http://schemas.openxmlformats.org/officeDocument/2006/relationships/oleObject" Target="../embeddings/oleObject15.bin"/><Relationship Id="rId14" Type="http://schemas.openxmlformats.org/officeDocument/2006/relationships/image" Target="../media/image13.wmf"/></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Confidence Intervals Introduction</a:t>
            </a:r>
            <a:endParaRPr lang="en-US" dirty="0"/>
          </a:p>
        </p:txBody>
      </p:sp>
    </p:spTree>
    <p:extLst>
      <p:ext uri="{BB962C8B-B14F-4D97-AF65-F5344CB8AC3E}">
        <p14:creationId xmlns:p14="http://schemas.microsoft.com/office/powerpoint/2010/main" val="2533020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a:t>
            </a:r>
            <a:endParaRPr lang="en-US" dirty="0"/>
          </a:p>
        </p:txBody>
      </p:sp>
      <p:sp>
        <p:nvSpPr>
          <p:cNvPr id="3" name="Content Placeholder 2"/>
          <p:cNvSpPr>
            <a:spLocks noGrp="1"/>
          </p:cNvSpPr>
          <p:nvPr>
            <p:ph idx="1"/>
          </p:nvPr>
        </p:nvSpPr>
        <p:spPr/>
        <p:txBody>
          <a:bodyPr>
            <a:normAutofit/>
          </a:bodyPr>
          <a:lstStyle/>
          <a:p>
            <a:pPr marL="0" indent="0">
              <a:buNone/>
            </a:pPr>
            <a:r>
              <a:rPr lang="en-US" dirty="0"/>
              <a:t>Suppose that a market research firm is hired to estimate the percent of adults living in a large city who have </a:t>
            </a:r>
            <a:r>
              <a:rPr lang="en-US" dirty="0" smtClean="0"/>
              <a:t>cell phones</a:t>
            </a:r>
            <a:r>
              <a:rPr lang="en-US" dirty="0"/>
              <a:t>. Five hundred randomly selected adult residents in this city are surveyed to determine whether they </a:t>
            </a:r>
            <a:r>
              <a:rPr lang="en-US" dirty="0" smtClean="0"/>
              <a:t>have cell </a:t>
            </a:r>
            <a:r>
              <a:rPr lang="en-US" dirty="0"/>
              <a:t>phones. Of the 500 people surveyed, 421 responded yes - they own cell phones. Using a 95% </a:t>
            </a:r>
            <a:r>
              <a:rPr lang="en-US" dirty="0" smtClean="0"/>
              <a:t>confidence level</a:t>
            </a:r>
            <a:r>
              <a:rPr lang="en-US" dirty="0"/>
              <a:t>, compute a confidence interval estimate for the true proportion of adult residents of this city who have </a:t>
            </a:r>
            <a:r>
              <a:rPr lang="en-US" dirty="0" smtClean="0"/>
              <a:t>cell phones. </a:t>
            </a:r>
            <a:r>
              <a:rPr lang="en-US" i="1" dirty="0" smtClean="0"/>
              <a:t>(from OpenStax: Introductory Statistics)</a:t>
            </a:r>
            <a:endParaRPr lang="en-US" i="1" dirty="0"/>
          </a:p>
        </p:txBody>
      </p:sp>
    </p:spTree>
    <p:extLst>
      <p:ext uri="{BB962C8B-B14F-4D97-AF65-F5344CB8AC3E}">
        <p14:creationId xmlns:p14="http://schemas.microsoft.com/office/powerpoint/2010/main" val="26766305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5000" y="609602"/>
            <a:ext cx="10972800" cy="2867622"/>
          </a:xfrm>
        </p:spPr>
        <p:txBody>
          <a:bodyPr/>
          <a:lstStyle/>
          <a:p>
            <a:pPr marL="0" indent="0">
              <a:buNone/>
            </a:pPr>
            <a:r>
              <a:rPr lang="en-US" dirty="0" smtClean="0"/>
              <a:t>Step 1.  Verify the conditions. Make sure there are no “red flags”</a:t>
            </a:r>
          </a:p>
          <a:p>
            <a:pPr marL="971550" lvl="1" indent="-514350">
              <a:buFont typeface="+mj-lt"/>
              <a:buAutoNum type="arabicPeriod"/>
            </a:pPr>
            <a:r>
              <a:rPr lang="en-US" dirty="0" smtClean="0"/>
              <a:t>SRS?</a:t>
            </a:r>
          </a:p>
          <a:p>
            <a:pPr marL="971550" lvl="1" indent="-514350">
              <a:buFont typeface="+mj-lt"/>
              <a:buAutoNum type="arabicPeriod"/>
            </a:pPr>
            <a:r>
              <a:rPr lang="en-US" dirty="0" smtClean="0"/>
              <a:t>10%? </a:t>
            </a:r>
          </a:p>
          <a:p>
            <a:pPr marL="971550" lvl="1" indent="-514350">
              <a:buFont typeface="+mj-lt"/>
              <a:buAutoNum type="arabicPeriod"/>
            </a:pPr>
            <a:r>
              <a:rPr lang="en-US" dirty="0"/>
              <a:t> </a:t>
            </a:r>
            <a:r>
              <a:rPr lang="en-US" dirty="0" smtClean="0"/>
              <a:t>                                                  </a:t>
            </a:r>
          </a:p>
          <a:p>
            <a:pPr marL="971550" lvl="1" indent="-514350">
              <a:buFont typeface="+mj-lt"/>
              <a:buAutoNum type="arabicPeriod"/>
            </a:pPr>
            <a:endParaRPr lang="en-US" dirty="0" smtClean="0"/>
          </a:p>
          <a:p>
            <a:pPr marL="971550" lvl="1" indent="-514350">
              <a:buFont typeface="+mj-lt"/>
              <a:buAutoNum type="arabicPeriod"/>
            </a:pPr>
            <a:endParaRPr lang="en-US" dirty="0" smtClean="0"/>
          </a:p>
          <a:p>
            <a:pPr lvl="1"/>
            <a:endParaRPr lang="en-US" dirty="0"/>
          </a:p>
        </p:txBody>
      </p:sp>
      <p:graphicFrame>
        <p:nvGraphicFramePr>
          <p:cNvPr id="4" name="Object 3"/>
          <p:cNvGraphicFramePr>
            <a:graphicFrameLocks noChangeAspect="1"/>
          </p:cNvGraphicFramePr>
          <p:nvPr>
            <p:extLst/>
          </p:nvPr>
        </p:nvGraphicFramePr>
        <p:xfrm>
          <a:off x="1631701" y="2264697"/>
          <a:ext cx="4128335" cy="528205"/>
        </p:xfrm>
        <a:graphic>
          <a:graphicData uri="http://schemas.openxmlformats.org/presentationml/2006/ole">
            <mc:AlternateContent xmlns:mc="http://schemas.openxmlformats.org/markup-compatibility/2006">
              <mc:Choice xmlns:v="urn:schemas-microsoft-com:vml" Requires="v">
                <p:oleObj spid="_x0000_s1026" name="Equation" r:id="rId4" imgW="3771720" imgH="482400" progId="Equation.DSMT4">
                  <p:embed/>
                </p:oleObj>
              </mc:Choice>
              <mc:Fallback>
                <p:oleObj name="Equation" r:id="rId4" imgW="3771720" imgH="482400" progId="Equation.DSMT4">
                  <p:embed/>
                  <p:pic>
                    <p:nvPicPr>
                      <p:cNvPr id="0" name=""/>
                      <p:cNvPicPr/>
                      <p:nvPr/>
                    </p:nvPicPr>
                    <p:blipFill>
                      <a:blip r:embed="rId5"/>
                      <a:stretch>
                        <a:fillRect/>
                      </a:stretch>
                    </p:blipFill>
                    <p:spPr>
                      <a:xfrm>
                        <a:off x="1631701" y="2264697"/>
                        <a:ext cx="4128335" cy="528205"/>
                      </a:xfrm>
                      <a:prstGeom prst="rect">
                        <a:avLst/>
                      </a:prstGeom>
                    </p:spPr>
                  </p:pic>
                </p:oleObj>
              </mc:Fallback>
            </mc:AlternateContent>
          </a:graphicData>
        </a:graphic>
      </p:graphicFrame>
      <p:graphicFrame>
        <p:nvGraphicFramePr>
          <p:cNvPr id="5" name="Object 4"/>
          <p:cNvGraphicFramePr>
            <a:graphicFrameLocks noChangeAspect="1"/>
          </p:cNvGraphicFramePr>
          <p:nvPr>
            <p:extLst/>
          </p:nvPr>
        </p:nvGraphicFramePr>
        <p:xfrm>
          <a:off x="1631701" y="2948585"/>
          <a:ext cx="6075363" cy="528638"/>
        </p:xfrm>
        <a:graphic>
          <a:graphicData uri="http://schemas.openxmlformats.org/presentationml/2006/ole">
            <mc:AlternateContent xmlns:mc="http://schemas.openxmlformats.org/markup-compatibility/2006">
              <mc:Choice xmlns:v="urn:schemas-microsoft-com:vml" Requires="v">
                <p:oleObj spid="_x0000_s1027" name="Equation" r:id="rId6" imgW="5549760" imgH="482400" progId="Equation.DSMT4">
                  <p:embed/>
                </p:oleObj>
              </mc:Choice>
              <mc:Fallback>
                <p:oleObj name="Equation" r:id="rId6" imgW="5549760" imgH="482400" progId="Equation.DSMT4">
                  <p:embed/>
                  <p:pic>
                    <p:nvPicPr>
                      <p:cNvPr id="0" name=""/>
                      <p:cNvPicPr/>
                      <p:nvPr/>
                    </p:nvPicPr>
                    <p:blipFill>
                      <a:blip r:embed="rId7"/>
                      <a:stretch>
                        <a:fillRect/>
                      </a:stretch>
                    </p:blipFill>
                    <p:spPr>
                      <a:xfrm>
                        <a:off x="1631701" y="2948585"/>
                        <a:ext cx="6075363" cy="528638"/>
                      </a:xfrm>
                      <a:prstGeom prst="rect">
                        <a:avLst/>
                      </a:prstGeom>
                    </p:spPr>
                  </p:pic>
                </p:oleObj>
              </mc:Fallback>
            </mc:AlternateContent>
          </a:graphicData>
        </a:graphic>
      </p:graphicFrame>
      <p:graphicFrame>
        <p:nvGraphicFramePr>
          <p:cNvPr id="6" name="Object 5"/>
          <p:cNvGraphicFramePr>
            <a:graphicFrameLocks noChangeAspect="1"/>
          </p:cNvGraphicFramePr>
          <p:nvPr>
            <p:extLst/>
          </p:nvPr>
        </p:nvGraphicFramePr>
        <p:xfrm>
          <a:off x="7279138" y="1354207"/>
          <a:ext cx="4051300" cy="1165225"/>
        </p:xfrm>
        <a:graphic>
          <a:graphicData uri="http://schemas.openxmlformats.org/presentationml/2006/ole">
            <mc:AlternateContent xmlns:mc="http://schemas.openxmlformats.org/markup-compatibility/2006">
              <mc:Choice xmlns:v="urn:schemas-microsoft-com:vml" Requires="v">
                <p:oleObj spid="_x0000_s1028" name="Equation" r:id="rId8" imgW="2958840" imgH="850680" progId="Equation.DSMT4">
                  <p:embed/>
                </p:oleObj>
              </mc:Choice>
              <mc:Fallback>
                <p:oleObj name="Equation" r:id="rId8" imgW="2958840" imgH="850680" progId="Equation.DSMT4">
                  <p:embed/>
                  <p:pic>
                    <p:nvPicPr>
                      <p:cNvPr id="0" name=""/>
                      <p:cNvPicPr/>
                      <p:nvPr/>
                    </p:nvPicPr>
                    <p:blipFill>
                      <a:blip r:embed="rId9"/>
                      <a:stretch>
                        <a:fillRect/>
                      </a:stretch>
                    </p:blipFill>
                    <p:spPr>
                      <a:xfrm>
                        <a:off x="7279138" y="1354207"/>
                        <a:ext cx="4051300" cy="1165225"/>
                      </a:xfrm>
                      <a:prstGeom prst="rect">
                        <a:avLst/>
                      </a:prstGeom>
                      <a:solidFill>
                        <a:schemeClr val="accent1"/>
                      </a:solidFill>
                      <a:ln w="57150">
                        <a:solidFill>
                          <a:schemeClr val="bg1"/>
                        </a:solidFill>
                      </a:ln>
                    </p:spPr>
                  </p:pic>
                </p:oleObj>
              </mc:Fallback>
            </mc:AlternateContent>
          </a:graphicData>
        </a:graphic>
      </p:graphicFrame>
      <p:sp>
        <p:nvSpPr>
          <p:cNvPr id="7" name="TextBox 6"/>
          <p:cNvSpPr txBox="1"/>
          <p:nvPr/>
        </p:nvSpPr>
        <p:spPr>
          <a:xfrm>
            <a:off x="7833270" y="2759122"/>
            <a:ext cx="787400" cy="707886"/>
          </a:xfrm>
          <a:prstGeom prst="rect">
            <a:avLst/>
          </a:prstGeom>
          <a:noFill/>
        </p:spPr>
        <p:txBody>
          <a:bodyPr wrap="square" rtlCol="0">
            <a:spAutoFit/>
          </a:bodyPr>
          <a:lstStyle/>
          <a:p>
            <a:pPr marL="0" lvl="1"/>
            <a:r>
              <a:rPr lang="en-US" sz="4000" dirty="0" smtClean="0">
                <a:solidFill>
                  <a:srgbClr val="00B050"/>
                </a:solidFill>
                <a:sym typeface="Wingdings" panose="05000000000000000000" pitchFamily="2" charset="2"/>
              </a:rPr>
              <a:t></a:t>
            </a:r>
            <a:endParaRPr lang="en-US" sz="4000" dirty="0">
              <a:solidFill>
                <a:srgbClr val="00B050"/>
              </a:solidFill>
            </a:endParaRPr>
          </a:p>
        </p:txBody>
      </p:sp>
      <p:sp>
        <p:nvSpPr>
          <p:cNvPr id="8" name="TextBox 7"/>
          <p:cNvSpPr txBox="1"/>
          <p:nvPr/>
        </p:nvSpPr>
        <p:spPr>
          <a:xfrm>
            <a:off x="2554499" y="1107737"/>
            <a:ext cx="787400" cy="707886"/>
          </a:xfrm>
          <a:prstGeom prst="rect">
            <a:avLst/>
          </a:prstGeom>
          <a:noFill/>
        </p:spPr>
        <p:txBody>
          <a:bodyPr wrap="square" rtlCol="0">
            <a:spAutoFit/>
          </a:bodyPr>
          <a:lstStyle/>
          <a:p>
            <a:pPr marL="0" lvl="1"/>
            <a:r>
              <a:rPr lang="en-US" sz="4000" dirty="0" smtClean="0">
                <a:solidFill>
                  <a:srgbClr val="00B050"/>
                </a:solidFill>
                <a:sym typeface="Wingdings" panose="05000000000000000000" pitchFamily="2" charset="2"/>
              </a:rPr>
              <a:t></a:t>
            </a:r>
            <a:endParaRPr lang="en-US" sz="4000" dirty="0">
              <a:solidFill>
                <a:srgbClr val="00B050"/>
              </a:solidFill>
            </a:endParaRPr>
          </a:p>
        </p:txBody>
      </p:sp>
      <p:sp>
        <p:nvSpPr>
          <p:cNvPr id="9" name="TextBox 8"/>
          <p:cNvSpPr txBox="1"/>
          <p:nvPr/>
        </p:nvSpPr>
        <p:spPr>
          <a:xfrm>
            <a:off x="2615369" y="1668172"/>
            <a:ext cx="787400" cy="707886"/>
          </a:xfrm>
          <a:prstGeom prst="rect">
            <a:avLst/>
          </a:prstGeom>
          <a:noFill/>
        </p:spPr>
        <p:txBody>
          <a:bodyPr wrap="square" rtlCol="0">
            <a:spAutoFit/>
          </a:bodyPr>
          <a:lstStyle/>
          <a:p>
            <a:pPr marL="0" lvl="1"/>
            <a:r>
              <a:rPr lang="en-US" sz="4000" dirty="0" smtClean="0">
                <a:solidFill>
                  <a:srgbClr val="00B050"/>
                </a:solidFill>
                <a:sym typeface="Wingdings" panose="05000000000000000000" pitchFamily="2" charset="2"/>
              </a:rPr>
              <a:t></a:t>
            </a:r>
            <a:endParaRPr lang="en-US" sz="4000" dirty="0">
              <a:solidFill>
                <a:srgbClr val="00B050"/>
              </a:solidFill>
            </a:endParaRPr>
          </a:p>
        </p:txBody>
      </p:sp>
      <p:graphicFrame>
        <p:nvGraphicFramePr>
          <p:cNvPr id="10" name="Object 9"/>
          <p:cNvGraphicFramePr>
            <a:graphicFrameLocks noChangeAspect="1"/>
          </p:cNvGraphicFramePr>
          <p:nvPr>
            <p:extLst/>
          </p:nvPr>
        </p:nvGraphicFramePr>
        <p:xfrm>
          <a:off x="1176573" y="4552156"/>
          <a:ext cx="4027487" cy="1573212"/>
        </p:xfrm>
        <a:graphic>
          <a:graphicData uri="http://schemas.openxmlformats.org/presentationml/2006/ole">
            <mc:AlternateContent xmlns:mc="http://schemas.openxmlformats.org/markup-compatibility/2006">
              <mc:Choice xmlns:v="urn:schemas-microsoft-com:vml" Requires="v">
                <p:oleObj spid="_x0000_s1029" name="Equation" r:id="rId10" imgW="2603160" imgH="1015920" progId="Equation.DSMT4">
                  <p:embed/>
                </p:oleObj>
              </mc:Choice>
              <mc:Fallback>
                <p:oleObj name="Equation" r:id="rId10" imgW="2603160" imgH="1015920" progId="Equation.DSMT4">
                  <p:embed/>
                  <p:pic>
                    <p:nvPicPr>
                      <p:cNvPr id="0" name=""/>
                      <p:cNvPicPr/>
                      <p:nvPr/>
                    </p:nvPicPr>
                    <p:blipFill>
                      <a:blip r:embed="rId11"/>
                      <a:stretch>
                        <a:fillRect/>
                      </a:stretch>
                    </p:blipFill>
                    <p:spPr>
                      <a:xfrm>
                        <a:off x="1176573" y="4552156"/>
                        <a:ext cx="4027487" cy="1573212"/>
                      </a:xfrm>
                      <a:prstGeom prst="rect">
                        <a:avLst/>
                      </a:prstGeom>
                      <a:solidFill>
                        <a:schemeClr val="accent1"/>
                      </a:solidFill>
                      <a:ln w="38100">
                        <a:solidFill>
                          <a:schemeClr val="bg1"/>
                        </a:solidFill>
                      </a:ln>
                    </p:spPr>
                  </p:pic>
                </p:oleObj>
              </mc:Fallback>
            </mc:AlternateContent>
          </a:graphicData>
        </a:graphic>
      </p:graphicFrame>
      <p:graphicFrame>
        <p:nvGraphicFramePr>
          <p:cNvPr id="11" name="Object 10"/>
          <p:cNvGraphicFramePr>
            <a:graphicFrameLocks noChangeAspect="1"/>
          </p:cNvGraphicFramePr>
          <p:nvPr>
            <p:extLst/>
          </p:nvPr>
        </p:nvGraphicFramePr>
        <p:xfrm>
          <a:off x="6489226" y="5122471"/>
          <a:ext cx="2688088" cy="658845"/>
        </p:xfrm>
        <a:graphic>
          <a:graphicData uri="http://schemas.openxmlformats.org/presentationml/2006/ole">
            <mc:AlternateContent xmlns:mc="http://schemas.openxmlformats.org/markup-compatibility/2006">
              <mc:Choice xmlns:v="urn:schemas-microsoft-com:vml" Requires="v">
                <p:oleObj spid="_x0000_s1030" name="Equation" r:id="rId12" imgW="1295280" imgH="317160" progId="Equation.DSMT4">
                  <p:embed/>
                </p:oleObj>
              </mc:Choice>
              <mc:Fallback>
                <p:oleObj name="Equation" r:id="rId12" imgW="1295280" imgH="317160" progId="Equation.DSMT4">
                  <p:embed/>
                  <p:pic>
                    <p:nvPicPr>
                      <p:cNvPr id="0" name=""/>
                      <p:cNvPicPr/>
                      <p:nvPr/>
                    </p:nvPicPr>
                    <p:blipFill>
                      <a:blip r:embed="rId13"/>
                      <a:stretch>
                        <a:fillRect/>
                      </a:stretch>
                    </p:blipFill>
                    <p:spPr>
                      <a:xfrm>
                        <a:off x="6489226" y="5122471"/>
                        <a:ext cx="2688088" cy="658845"/>
                      </a:xfrm>
                      <a:prstGeom prst="rect">
                        <a:avLst/>
                      </a:prstGeom>
                      <a:solidFill>
                        <a:schemeClr val="accent1"/>
                      </a:solidFill>
                      <a:ln>
                        <a:solidFill>
                          <a:schemeClr val="bg1"/>
                        </a:solidFill>
                      </a:ln>
                    </p:spPr>
                  </p:pic>
                </p:oleObj>
              </mc:Fallback>
            </mc:AlternateContent>
          </a:graphicData>
        </a:graphic>
      </p:graphicFrame>
      <p:sp>
        <p:nvSpPr>
          <p:cNvPr id="12" name="Freeform 11"/>
          <p:cNvSpPr/>
          <p:nvPr/>
        </p:nvSpPr>
        <p:spPr>
          <a:xfrm>
            <a:off x="2413000" y="3640382"/>
            <a:ext cx="4292600" cy="1423164"/>
          </a:xfrm>
          <a:custGeom>
            <a:avLst/>
            <a:gdLst>
              <a:gd name="connsiteX0" fmla="*/ 4521200 w 4521200"/>
              <a:gd name="connsiteY0" fmla="*/ 1358904 h 1358904"/>
              <a:gd name="connsiteX1" fmla="*/ 3517900 w 4521200"/>
              <a:gd name="connsiteY1" fmla="*/ 4 h 1358904"/>
              <a:gd name="connsiteX2" fmla="*/ 0 w 4521200"/>
              <a:gd name="connsiteY2" fmla="*/ 1346204 h 1358904"/>
              <a:gd name="connsiteX0" fmla="*/ 3873500 w 3873500"/>
              <a:gd name="connsiteY0" fmla="*/ 1359590 h 1359590"/>
              <a:gd name="connsiteX1" fmla="*/ 2870200 w 3873500"/>
              <a:gd name="connsiteY1" fmla="*/ 690 h 1359590"/>
              <a:gd name="connsiteX2" fmla="*/ 0 w 3873500"/>
              <a:gd name="connsiteY2" fmla="*/ 1219890 h 1359590"/>
              <a:gd name="connsiteX0" fmla="*/ 3873500 w 3873500"/>
              <a:gd name="connsiteY0" fmla="*/ 1361195 h 1361195"/>
              <a:gd name="connsiteX1" fmla="*/ 2870200 w 3873500"/>
              <a:gd name="connsiteY1" fmla="*/ 2295 h 1361195"/>
              <a:gd name="connsiteX2" fmla="*/ 0 w 3873500"/>
              <a:gd name="connsiteY2" fmla="*/ 1221495 h 1361195"/>
              <a:gd name="connsiteX0" fmla="*/ 3873500 w 3873500"/>
              <a:gd name="connsiteY0" fmla="*/ 1423164 h 1423164"/>
              <a:gd name="connsiteX1" fmla="*/ 2870200 w 3873500"/>
              <a:gd name="connsiteY1" fmla="*/ 64264 h 1423164"/>
              <a:gd name="connsiteX2" fmla="*/ 1244600 w 3873500"/>
              <a:gd name="connsiteY2" fmla="*/ 328486 h 1423164"/>
              <a:gd name="connsiteX3" fmla="*/ 0 w 3873500"/>
              <a:gd name="connsiteY3" fmla="*/ 1283464 h 1423164"/>
            </a:gdLst>
            <a:ahLst/>
            <a:cxnLst>
              <a:cxn ang="0">
                <a:pos x="connsiteX0" y="connsiteY0"/>
              </a:cxn>
              <a:cxn ang="0">
                <a:pos x="connsiteX1" y="connsiteY1"/>
              </a:cxn>
              <a:cxn ang="0">
                <a:pos x="connsiteX2" y="connsiteY2"/>
              </a:cxn>
              <a:cxn ang="0">
                <a:pos x="connsiteX3" y="connsiteY3"/>
              </a:cxn>
            </a:cxnLst>
            <a:rect l="l" t="t" r="r" b="b"/>
            <a:pathLst>
              <a:path w="3873500" h="1423164">
                <a:moveTo>
                  <a:pt x="3873500" y="1423164"/>
                </a:moveTo>
                <a:cubicBezTo>
                  <a:pt x="3748616" y="744772"/>
                  <a:pt x="3308350" y="246710"/>
                  <a:pt x="2870200" y="64264"/>
                </a:cubicBezTo>
                <a:cubicBezTo>
                  <a:pt x="2432050" y="-118182"/>
                  <a:pt x="1722966" y="125286"/>
                  <a:pt x="1244600" y="328486"/>
                </a:cubicBezTo>
                <a:cubicBezTo>
                  <a:pt x="766234" y="531686"/>
                  <a:pt x="285750" y="1105251"/>
                  <a:pt x="0" y="1283464"/>
                </a:cubicBezTo>
              </a:path>
            </a:pathLst>
          </a:custGeom>
          <a:noFill/>
          <a:ln w="57150">
            <a:solidFill>
              <a:schemeClr val="bg1"/>
            </a:solidFill>
            <a:headEnd type="none" w="med" len="med"/>
            <a:tailEnd type="triangl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7013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down)">
                                      <p:cBhvr>
                                        <p:cTn id="43" dur="5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childTnLst>
                                </p:cTn>
                              </p:par>
                              <p:par>
                                <p:cTn id="53" presetID="22" presetClass="entr" presetSubtype="2"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righ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8" grpId="0"/>
      <p:bldP spid="9" grpId="0"/>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nvPr>
        </p:nvGraphicFramePr>
        <p:xfrm>
          <a:off x="439973" y="424656"/>
          <a:ext cx="4027487" cy="1573212"/>
        </p:xfrm>
        <a:graphic>
          <a:graphicData uri="http://schemas.openxmlformats.org/presentationml/2006/ole">
            <mc:AlternateContent xmlns:mc="http://schemas.openxmlformats.org/markup-compatibility/2006">
              <mc:Choice xmlns:v="urn:schemas-microsoft-com:vml" Requires="v">
                <p:oleObj spid="_x0000_s2050" name="Equation" r:id="rId4" imgW="2603160" imgH="1015920" progId="Equation.DSMT4">
                  <p:embed/>
                </p:oleObj>
              </mc:Choice>
              <mc:Fallback>
                <p:oleObj name="Equation" r:id="rId4" imgW="2603160" imgH="1015920" progId="Equation.DSMT4">
                  <p:embed/>
                  <p:pic>
                    <p:nvPicPr>
                      <p:cNvPr id="0" name=""/>
                      <p:cNvPicPr/>
                      <p:nvPr/>
                    </p:nvPicPr>
                    <p:blipFill>
                      <a:blip r:embed="rId5"/>
                      <a:stretch>
                        <a:fillRect/>
                      </a:stretch>
                    </p:blipFill>
                    <p:spPr>
                      <a:xfrm>
                        <a:off x="439973" y="424656"/>
                        <a:ext cx="4027487" cy="1573212"/>
                      </a:xfrm>
                      <a:prstGeom prst="rect">
                        <a:avLst/>
                      </a:prstGeom>
                      <a:solidFill>
                        <a:schemeClr val="accent1"/>
                      </a:solidFill>
                      <a:ln w="38100">
                        <a:solidFill>
                          <a:schemeClr val="bg1"/>
                        </a:solidFill>
                      </a:ln>
                    </p:spPr>
                  </p:pic>
                </p:oleObj>
              </mc:Fallback>
            </mc:AlternateContent>
          </a:graphicData>
        </a:graphic>
      </p:graphicFrame>
      <p:graphicFrame>
        <p:nvGraphicFramePr>
          <p:cNvPr id="5" name="Object 4"/>
          <p:cNvGraphicFramePr>
            <a:graphicFrameLocks noChangeAspect="1"/>
          </p:cNvGraphicFramePr>
          <p:nvPr>
            <p:extLst/>
          </p:nvPr>
        </p:nvGraphicFramePr>
        <p:xfrm>
          <a:off x="5075473" y="303737"/>
          <a:ext cx="6767393" cy="1597025"/>
        </p:xfrm>
        <a:graphic>
          <a:graphicData uri="http://schemas.openxmlformats.org/presentationml/2006/ole">
            <mc:AlternateContent xmlns:mc="http://schemas.openxmlformats.org/markup-compatibility/2006">
              <mc:Choice xmlns:v="urn:schemas-microsoft-com:vml" Requires="v">
                <p:oleObj spid="_x0000_s2051" name="Equation" r:id="rId6" imgW="4305240" imgH="1015920" progId="Equation.DSMT4">
                  <p:embed/>
                </p:oleObj>
              </mc:Choice>
              <mc:Fallback>
                <p:oleObj name="Equation" r:id="rId6" imgW="4305240" imgH="1015920" progId="Equation.DSMT4">
                  <p:embed/>
                  <p:pic>
                    <p:nvPicPr>
                      <p:cNvPr id="0" name=""/>
                      <p:cNvPicPr/>
                      <p:nvPr/>
                    </p:nvPicPr>
                    <p:blipFill>
                      <a:blip r:embed="rId7"/>
                      <a:stretch>
                        <a:fillRect/>
                      </a:stretch>
                    </p:blipFill>
                    <p:spPr>
                      <a:xfrm>
                        <a:off x="5075473" y="303737"/>
                        <a:ext cx="6767393" cy="1597025"/>
                      </a:xfrm>
                      <a:prstGeom prst="rect">
                        <a:avLst/>
                      </a:prstGeom>
                    </p:spPr>
                  </p:pic>
                </p:oleObj>
              </mc:Fallback>
            </mc:AlternateContent>
          </a:graphicData>
        </a:graphic>
      </p:graphicFrame>
      <p:graphicFrame>
        <p:nvGraphicFramePr>
          <p:cNvPr id="6" name="Object 5"/>
          <p:cNvGraphicFramePr>
            <a:graphicFrameLocks noChangeAspect="1"/>
          </p:cNvGraphicFramePr>
          <p:nvPr>
            <p:extLst/>
          </p:nvPr>
        </p:nvGraphicFramePr>
        <p:xfrm>
          <a:off x="5195787" y="2268132"/>
          <a:ext cx="5030788" cy="758825"/>
        </p:xfrm>
        <a:graphic>
          <a:graphicData uri="http://schemas.openxmlformats.org/presentationml/2006/ole">
            <mc:AlternateContent xmlns:mc="http://schemas.openxmlformats.org/markup-compatibility/2006">
              <mc:Choice xmlns:v="urn:schemas-microsoft-com:vml" Requires="v">
                <p:oleObj spid="_x0000_s2052" name="Equation" r:id="rId8" imgW="3200400" imgH="482400" progId="Equation.DSMT4">
                  <p:embed/>
                </p:oleObj>
              </mc:Choice>
              <mc:Fallback>
                <p:oleObj name="Equation" r:id="rId8" imgW="3200400" imgH="482400" progId="Equation.DSMT4">
                  <p:embed/>
                  <p:pic>
                    <p:nvPicPr>
                      <p:cNvPr id="0" name=""/>
                      <p:cNvPicPr/>
                      <p:nvPr/>
                    </p:nvPicPr>
                    <p:blipFill>
                      <a:blip r:embed="rId9"/>
                      <a:stretch>
                        <a:fillRect/>
                      </a:stretch>
                    </p:blipFill>
                    <p:spPr>
                      <a:xfrm>
                        <a:off x="5195787" y="2268132"/>
                        <a:ext cx="5030788" cy="758825"/>
                      </a:xfrm>
                      <a:prstGeom prst="rect">
                        <a:avLst/>
                      </a:prstGeom>
                    </p:spPr>
                  </p:pic>
                </p:oleObj>
              </mc:Fallback>
            </mc:AlternateContent>
          </a:graphicData>
        </a:graphic>
      </p:graphicFrame>
      <p:graphicFrame>
        <p:nvGraphicFramePr>
          <p:cNvPr id="7" name="Object 6"/>
          <p:cNvGraphicFramePr>
            <a:graphicFrameLocks noChangeAspect="1"/>
          </p:cNvGraphicFramePr>
          <p:nvPr>
            <p:extLst/>
          </p:nvPr>
        </p:nvGraphicFramePr>
        <p:xfrm>
          <a:off x="5075473" y="3321307"/>
          <a:ext cx="3745013" cy="553381"/>
        </p:xfrm>
        <a:graphic>
          <a:graphicData uri="http://schemas.openxmlformats.org/presentationml/2006/ole">
            <mc:AlternateContent xmlns:mc="http://schemas.openxmlformats.org/markup-compatibility/2006">
              <mc:Choice xmlns:v="urn:schemas-microsoft-com:vml" Requires="v">
                <p:oleObj spid="_x0000_s2053" name="Equation" r:id="rId10" imgW="2145960" imgH="317160" progId="Equation.DSMT4">
                  <p:embed/>
                </p:oleObj>
              </mc:Choice>
              <mc:Fallback>
                <p:oleObj name="Equation" r:id="rId10" imgW="2145960" imgH="317160" progId="Equation.DSMT4">
                  <p:embed/>
                  <p:pic>
                    <p:nvPicPr>
                      <p:cNvPr id="0" name=""/>
                      <p:cNvPicPr/>
                      <p:nvPr/>
                    </p:nvPicPr>
                    <p:blipFill>
                      <a:blip r:embed="rId11"/>
                      <a:stretch>
                        <a:fillRect/>
                      </a:stretch>
                    </p:blipFill>
                    <p:spPr>
                      <a:xfrm>
                        <a:off x="5075473" y="3321307"/>
                        <a:ext cx="3745013" cy="553381"/>
                      </a:xfrm>
                      <a:prstGeom prst="rect">
                        <a:avLst/>
                      </a:prstGeom>
                    </p:spPr>
                  </p:pic>
                </p:oleObj>
              </mc:Fallback>
            </mc:AlternateContent>
          </a:graphicData>
        </a:graphic>
      </p:graphicFrame>
      <p:sp>
        <p:nvSpPr>
          <p:cNvPr id="8" name="TextBox 7"/>
          <p:cNvSpPr txBox="1"/>
          <p:nvPr/>
        </p:nvSpPr>
        <p:spPr>
          <a:xfrm>
            <a:off x="152400" y="4094904"/>
            <a:ext cx="11836400" cy="1200329"/>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US" sz="3600" dirty="0" smtClean="0">
                <a:solidFill>
                  <a:schemeClr val="bg1"/>
                </a:solidFill>
              </a:rPr>
              <a:t>We are 95% confident that the true proportion of adults in this city who own cell phones is between 81.0% and 87.4%. </a:t>
            </a:r>
            <a:endParaRPr lang="en-US" sz="3600" dirty="0">
              <a:solidFill>
                <a:schemeClr val="bg1"/>
              </a:solidFill>
            </a:endParaRPr>
          </a:p>
        </p:txBody>
      </p:sp>
      <p:sp>
        <p:nvSpPr>
          <p:cNvPr id="9" name="TextBox 8"/>
          <p:cNvSpPr txBox="1"/>
          <p:nvPr/>
        </p:nvSpPr>
        <p:spPr>
          <a:xfrm>
            <a:off x="152400" y="5418155"/>
            <a:ext cx="11836400" cy="1200329"/>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US" sz="3600" dirty="0" smtClean="0">
                <a:solidFill>
                  <a:schemeClr val="bg1"/>
                </a:solidFill>
              </a:rPr>
              <a:t>We are 95% confident that </a:t>
            </a:r>
            <a:r>
              <a:rPr lang="en-US" sz="3600" dirty="0">
                <a:solidFill>
                  <a:schemeClr val="bg1"/>
                </a:solidFill>
              </a:rPr>
              <a:t>between 81.0% and 87.4%. </a:t>
            </a:r>
            <a:r>
              <a:rPr lang="en-US" sz="3600" dirty="0" smtClean="0">
                <a:solidFill>
                  <a:schemeClr val="bg1"/>
                </a:solidFill>
              </a:rPr>
              <a:t>of adults residents of this city have cell phones.</a:t>
            </a:r>
            <a:endParaRPr lang="en-US" sz="3600" dirty="0">
              <a:solidFill>
                <a:schemeClr val="bg1"/>
              </a:solidFill>
            </a:endParaRPr>
          </a:p>
        </p:txBody>
      </p:sp>
    </p:spTree>
    <p:extLst>
      <p:ext uri="{BB962C8B-B14F-4D97-AF65-F5344CB8AC3E}">
        <p14:creationId xmlns:p14="http://schemas.microsoft.com/office/powerpoint/2010/main" val="3131590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2300" y="584201"/>
            <a:ext cx="10972800" cy="5841999"/>
          </a:xfrm>
        </p:spPr>
        <p:txBody>
          <a:bodyPr>
            <a:noAutofit/>
          </a:bodyPr>
          <a:lstStyle/>
          <a:p>
            <a:pPr marL="0" indent="0">
              <a:buNone/>
            </a:pPr>
            <a:r>
              <a:rPr lang="en-US" sz="4000" dirty="0" smtClean="0"/>
              <a:t>Suppose that someone claimed that over 90% of adults in that city have a smartphone. Based on your confidence interval obtained, comment on this claim. </a:t>
            </a:r>
          </a:p>
          <a:p>
            <a:pPr marL="0" indent="0">
              <a:buNone/>
            </a:pPr>
            <a:endParaRPr lang="en-US" sz="4000" dirty="0" smtClean="0"/>
          </a:p>
          <a:p>
            <a:pPr marL="400050" lvl="1" indent="0">
              <a:buNone/>
            </a:pPr>
            <a:r>
              <a:rPr lang="en-US" sz="3600" dirty="0" smtClean="0">
                <a:solidFill>
                  <a:srgbClr val="FFC000"/>
                </a:solidFill>
              </a:rPr>
              <a:t>Note that our 95% confidence interval (81.0%, 87.4%), which gives an interval of plausible values, does not contain 90%.  This would cast doubt on this person’s claim.</a:t>
            </a:r>
            <a:endParaRPr lang="en-US" sz="3600" dirty="0">
              <a:solidFill>
                <a:srgbClr val="FFC000"/>
              </a:solidFill>
            </a:endParaRPr>
          </a:p>
        </p:txBody>
      </p:sp>
    </p:spTree>
    <p:extLst>
      <p:ext uri="{BB962C8B-B14F-4D97-AF65-F5344CB8AC3E}">
        <p14:creationId xmlns:p14="http://schemas.microsoft.com/office/powerpoint/2010/main" val="1462723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Technology</a:t>
            </a:r>
            <a:endParaRPr lang="en-US" dirty="0"/>
          </a:p>
        </p:txBody>
      </p:sp>
      <p:sp>
        <p:nvSpPr>
          <p:cNvPr id="4" name="Content Placeholder 2"/>
          <p:cNvSpPr>
            <a:spLocks noGrp="1"/>
          </p:cNvSpPr>
          <p:nvPr>
            <p:ph idx="1"/>
          </p:nvPr>
        </p:nvSpPr>
        <p:spPr>
          <a:xfrm>
            <a:off x="609600" y="1600201"/>
            <a:ext cx="10972800" cy="4525963"/>
          </a:xfrm>
        </p:spPr>
        <p:txBody>
          <a:bodyPr>
            <a:normAutofit/>
          </a:bodyPr>
          <a:lstStyle/>
          <a:p>
            <a:pPr marL="0" indent="0">
              <a:buNone/>
            </a:pPr>
            <a:r>
              <a:rPr lang="en-US" dirty="0"/>
              <a:t>Suppose that a market research firm is hired to estimate the percent of adults living in a large city who have </a:t>
            </a:r>
            <a:r>
              <a:rPr lang="en-US" dirty="0" smtClean="0"/>
              <a:t>cell phones</a:t>
            </a:r>
            <a:r>
              <a:rPr lang="en-US" dirty="0"/>
              <a:t>. Five hundred randomly selected adult residents in this city are surveyed to determine whether they </a:t>
            </a:r>
            <a:r>
              <a:rPr lang="en-US" dirty="0" smtClean="0"/>
              <a:t>have cell </a:t>
            </a:r>
            <a:r>
              <a:rPr lang="en-US" dirty="0"/>
              <a:t>phones. Of the 500 people surveyed, 421 responded yes - they own cell phones. Using a 95% </a:t>
            </a:r>
            <a:r>
              <a:rPr lang="en-US" dirty="0" smtClean="0"/>
              <a:t>confidence level</a:t>
            </a:r>
            <a:r>
              <a:rPr lang="en-US" dirty="0"/>
              <a:t>, compute a confidence interval estimate for the true proportion of adult residents of this city who have </a:t>
            </a:r>
            <a:r>
              <a:rPr lang="en-US" dirty="0" smtClean="0"/>
              <a:t>cell phones. </a:t>
            </a:r>
            <a:r>
              <a:rPr lang="en-US" i="1" dirty="0" smtClean="0"/>
              <a:t>(from OpenStax: Introductory Statistics)</a:t>
            </a:r>
            <a:endParaRPr lang="en-US" i="1" dirty="0"/>
          </a:p>
        </p:txBody>
      </p:sp>
    </p:spTree>
    <p:extLst>
      <p:ext uri="{BB962C8B-B14F-4D97-AF65-F5344CB8AC3E}">
        <p14:creationId xmlns:p14="http://schemas.microsoft.com/office/powerpoint/2010/main" val="40778427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4499" y="442118"/>
            <a:ext cx="7109239" cy="3845797"/>
          </a:xfrm>
        </p:spPr>
        <p:txBody>
          <a:bodyPr/>
          <a:lstStyle/>
          <a:p>
            <a:pPr marL="0" indent="0">
              <a:buNone/>
            </a:pPr>
            <a:r>
              <a:rPr lang="en-US" b="1" dirty="0" smtClean="0"/>
              <a:t>Step 1.  </a:t>
            </a:r>
            <a:r>
              <a:rPr lang="en-US" dirty="0" smtClean="0"/>
              <a:t>Press </a:t>
            </a:r>
            <a:r>
              <a:rPr lang="en-US" b="1" dirty="0" smtClean="0"/>
              <a:t>STAT</a:t>
            </a:r>
            <a:r>
              <a:rPr lang="en-US" dirty="0" smtClean="0"/>
              <a:t> and scroll to </a:t>
            </a:r>
            <a:r>
              <a:rPr lang="en-US" b="1" dirty="0" smtClean="0"/>
              <a:t>TESTS</a:t>
            </a:r>
            <a:r>
              <a:rPr lang="en-US" dirty="0" smtClean="0"/>
              <a:t>.  Select </a:t>
            </a:r>
            <a:r>
              <a:rPr lang="en-US" b="1" dirty="0" smtClean="0"/>
              <a:t>A: 1-PropZInt.</a:t>
            </a:r>
          </a:p>
          <a:p>
            <a:pPr marL="0" indent="0">
              <a:buNone/>
            </a:pPr>
            <a:r>
              <a:rPr lang="en-US" b="1" dirty="0" smtClean="0"/>
              <a:t>Step 2.  </a:t>
            </a:r>
            <a:r>
              <a:rPr lang="en-US" dirty="0" smtClean="0"/>
              <a:t>Input the x, n, and select the confidence interval and select “</a:t>
            </a:r>
            <a:r>
              <a:rPr lang="en-US" b="1" dirty="0" smtClean="0"/>
              <a:t>Calculate</a:t>
            </a:r>
            <a:r>
              <a:rPr lang="en-US" dirty="0" smtClean="0"/>
              <a:t>.” </a:t>
            </a:r>
          </a:p>
          <a:p>
            <a:pPr marL="0" indent="0">
              <a:buNone/>
            </a:pPr>
            <a:r>
              <a:rPr lang="en-US" dirty="0" smtClean="0"/>
              <a:t>You will see the interval displayed along with </a:t>
            </a:r>
            <a:r>
              <a:rPr lang="en-US" dirty="0"/>
              <a:t>p</a:t>
            </a:r>
            <a:r>
              <a:rPr lang="en-US" dirty="0" smtClean="0"/>
              <a:t>̂ and n.</a:t>
            </a:r>
            <a:endParaRPr lang="en-US" dirty="0"/>
          </a:p>
        </p:txBody>
      </p:sp>
      <p:pic>
        <p:nvPicPr>
          <p:cNvPr id="17410" name="Picture 2" descr="C:\Users\smcdanie\AppData\Local\Temp\SNAGHTML3a79cf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12625" y="234151"/>
            <a:ext cx="3171825" cy="22098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5"/>
          <a:stretch>
            <a:fillRect/>
          </a:stretch>
        </p:blipFill>
        <p:spPr>
          <a:xfrm>
            <a:off x="7971648" y="2705099"/>
            <a:ext cx="3112802" cy="2001835"/>
          </a:xfrm>
          <a:prstGeom prst="rect">
            <a:avLst/>
          </a:prstGeom>
        </p:spPr>
      </p:pic>
      <p:pic>
        <p:nvPicPr>
          <p:cNvPr id="2" name="Picture 1"/>
          <p:cNvPicPr>
            <a:picLocks noChangeAspect="1"/>
          </p:cNvPicPr>
          <p:nvPr/>
        </p:nvPicPr>
        <p:blipFill>
          <a:blip r:embed="rId6"/>
          <a:stretch>
            <a:fillRect/>
          </a:stretch>
        </p:blipFill>
        <p:spPr>
          <a:xfrm>
            <a:off x="7971648" y="5077132"/>
            <a:ext cx="3142232" cy="1321401"/>
          </a:xfrm>
          <a:prstGeom prst="rect">
            <a:avLst/>
          </a:prstGeom>
        </p:spPr>
      </p:pic>
      <p:graphicFrame>
        <p:nvGraphicFramePr>
          <p:cNvPr id="5" name="Object 4"/>
          <p:cNvGraphicFramePr>
            <a:graphicFrameLocks noChangeAspect="1"/>
          </p:cNvGraphicFramePr>
          <p:nvPr>
            <p:extLst/>
          </p:nvPr>
        </p:nvGraphicFramePr>
        <p:xfrm>
          <a:off x="270424" y="4469468"/>
          <a:ext cx="2082800" cy="838200"/>
        </p:xfrm>
        <a:graphic>
          <a:graphicData uri="http://schemas.openxmlformats.org/presentationml/2006/ole">
            <mc:AlternateContent xmlns:mc="http://schemas.openxmlformats.org/markup-compatibility/2006">
              <mc:Choice xmlns:v="urn:schemas-microsoft-com:vml" Requires="v">
                <p:oleObj spid="_x0000_s3074" name="Equation" r:id="rId7" imgW="2082600" imgH="838080" progId="Equation.DSMT4">
                  <p:embed/>
                </p:oleObj>
              </mc:Choice>
              <mc:Fallback>
                <p:oleObj name="Equation" r:id="rId7" imgW="2082600" imgH="838080" progId="Equation.DSMT4">
                  <p:embed/>
                  <p:pic>
                    <p:nvPicPr>
                      <p:cNvPr id="0" name=""/>
                      <p:cNvPicPr/>
                      <p:nvPr/>
                    </p:nvPicPr>
                    <p:blipFill>
                      <a:blip r:embed="rId8"/>
                      <a:stretch>
                        <a:fillRect/>
                      </a:stretch>
                    </p:blipFill>
                    <p:spPr>
                      <a:xfrm>
                        <a:off x="270424" y="4469468"/>
                        <a:ext cx="2082800" cy="838200"/>
                      </a:xfrm>
                      <a:prstGeom prst="rect">
                        <a:avLst/>
                      </a:prstGeom>
                      <a:solidFill>
                        <a:schemeClr val="accent1"/>
                      </a:solidFill>
                      <a:ln>
                        <a:solidFill>
                          <a:schemeClr val="bg1"/>
                        </a:solidFill>
                      </a:ln>
                    </p:spPr>
                  </p:pic>
                </p:oleObj>
              </mc:Fallback>
            </mc:AlternateContent>
          </a:graphicData>
        </a:graphic>
      </p:graphicFrame>
      <p:graphicFrame>
        <p:nvGraphicFramePr>
          <p:cNvPr id="6" name="Object 5"/>
          <p:cNvGraphicFramePr>
            <a:graphicFrameLocks noChangeAspect="1"/>
          </p:cNvGraphicFramePr>
          <p:nvPr>
            <p:extLst/>
          </p:nvPr>
        </p:nvGraphicFramePr>
        <p:xfrm>
          <a:off x="3228048" y="4456564"/>
          <a:ext cx="3657600" cy="838200"/>
        </p:xfrm>
        <a:graphic>
          <a:graphicData uri="http://schemas.openxmlformats.org/presentationml/2006/ole">
            <mc:AlternateContent xmlns:mc="http://schemas.openxmlformats.org/markup-compatibility/2006">
              <mc:Choice xmlns:v="urn:schemas-microsoft-com:vml" Requires="v">
                <p:oleObj spid="_x0000_s3075" name="Equation" r:id="rId9" imgW="3657600" imgH="838080" progId="Equation.DSMT4">
                  <p:embed/>
                </p:oleObj>
              </mc:Choice>
              <mc:Fallback>
                <p:oleObj name="Equation" r:id="rId9" imgW="3657600" imgH="838080" progId="Equation.DSMT4">
                  <p:embed/>
                  <p:pic>
                    <p:nvPicPr>
                      <p:cNvPr id="0" name=""/>
                      <p:cNvPicPr/>
                      <p:nvPr/>
                    </p:nvPicPr>
                    <p:blipFill>
                      <a:blip r:embed="rId10"/>
                      <a:stretch>
                        <a:fillRect/>
                      </a:stretch>
                    </p:blipFill>
                    <p:spPr>
                      <a:xfrm>
                        <a:off x="3228048" y="4456564"/>
                        <a:ext cx="3657600" cy="838200"/>
                      </a:xfrm>
                      <a:prstGeom prst="rect">
                        <a:avLst/>
                      </a:prstGeom>
                    </p:spPr>
                  </p:pic>
                </p:oleObj>
              </mc:Fallback>
            </mc:AlternateContent>
          </a:graphicData>
        </a:graphic>
      </p:graphicFrame>
      <p:graphicFrame>
        <p:nvGraphicFramePr>
          <p:cNvPr id="7" name="Object 6"/>
          <p:cNvGraphicFramePr>
            <a:graphicFrameLocks noChangeAspect="1"/>
          </p:cNvGraphicFramePr>
          <p:nvPr>
            <p:extLst/>
          </p:nvPr>
        </p:nvGraphicFramePr>
        <p:xfrm>
          <a:off x="214630" y="5799344"/>
          <a:ext cx="2781300" cy="406400"/>
        </p:xfrm>
        <a:graphic>
          <a:graphicData uri="http://schemas.openxmlformats.org/presentationml/2006/ole">
            <mc:AlternateContent xmlns:mc="http://schemas.openxmlformats.org/markup-compatibility/2006">
              <mc:Choice xmlns:v="urn:schemas-microsoft-com:vml" Requires="v">
                <p:oleObj spid="_x0000_s3076" name="Equation" r:id="rId11" imgW="2781000" imgH="406080" progId="Equation.DSMT4">
                  <p:embed/>
                </p:oleObj>
              </mc:Choice>
              <mc:Fallback>
                <p:oleObj name="Equation" r:id="rId11" imgW="2781000" imgH="406080" progId="Equation.DSMT4">
                  <p:embed/>
                  <p:pic>
                    <p:nvPicPr>
                      <p:cNvPr id="0" name=""/>
                      <p:cNvPicPr/>
                      <p:nvPr/>
                    </p:nvPicPr>
                    <p:blipFill>
                      <a:blip r:embed="rId12"/>
                      <a:stretch>
                        <a:fillRect/>
                      </a:stretch>
                    </p:blipFill>
                    <p:spPr>
                      <a:xfrm>
                        <a:off x="214630" y="5799344"/>
                        <a:ext cx="2781300" cy="406400"/>
                      </a:xfrm>
                      <a:prstGeom prst="rect">
                        <a:avLst/>
                      </a:prstGeom>
                      <a:solidFill>
                        <a:schemeClr val="accent1"/>
                      </a:solidFill>
                      <a:ln>
                        <a:solidFill>
                          <a:schemeClr val="bg1"/>
                        </a:solidFill>
                      </a:ln>
                    </p:spPr>
                  </p:pic>
                </p:oleObj>
              </mc:Fallback>
            </mc:AlternateContent>
          </a:graphicData>
        </a:graphic>
      </p:graphicFrame>
      <p:sp>
        <p:nvSpPr>
          <p:cNvPr id="8" name="Right Arrow 7"/>
          <p:cNvSpPr/>
          <p:nvPr/>
        </p:nvSpPr>
        <p:spPr>
          <a:xfrm>
            <a:off x="2441050" y="4706934"/>
            <a:ext cx="554880" cy="26114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Arrow 9"/>
          <p:cNvSpPr/>
          <p:nvPr/>
        </p:nvSpPr>
        <p:spPr>
          <a:xfrm>
            <a:off x="3150042" y="5871970"/>
            <a:ext cx="554880" cy="26114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9" name="Object 8"/>
          <p:cNvGraphicFramePr>
            <a:graphicFrameLocks noChangeAspect="1"/>
          </p:cNvGraphicFramePr>
          <p:nvPr>
            <p:extLst/>
          </p:nvPr>
        </p:nvGraphicFramePr>
        <p:xfrm>
          <a:off x="4081930" y="5843793"/>
          <a:ext cx="1968500" cy="317500"/>
        </p:xfrm>
        <a:graphic>
          <a:graphicData uri="http://schemas.openxmlformats.org/presentationml/2006/ole">
            <mc:AlternateContent xmlns:mc="http://schemas.openxmlformats.org/markup-compatibility/2006">
              <mc:Choice xmlns:v="urn:schemas-microsoft-com:vml" Requires="v">
                <p:oleObj spid="_x0000_s3077" name="Equation" r:id="rId13" imgW="1968480" imgH="317160" progId="Equation.DSMT4">
                  <p:embed/>
                </p:oleObj>
              </mc:Choice>
              <mc:Fallback>
                <p:oleObj name="Equation" r:id="rId13" imgW="1968480" imgH="317160" progId="Equation.DSMT4">
                  <p:embed/>
                  <p:pic>
                    <p:nvPicPr>
                      <p:cNvPr id="0" name=""/>
                      <p:cNvPicPr/>
                      <p:nvPr/>
                    </p:nvPicPr>
                    <p:blipFill>
                      <a:blip r:embed="rId14"/>
                      <a:stretch>
                        <a:fillRect/>
                      </a:stretch>
                    </p:blipFill>
                    <p:spPr>
                      <a:xfrm>
                        <a:off x="4081930" y="5843793"/>
                        <a:ext cx="1968500" cy="317500"/>
                      </a:xfrm>
                      <a:prstGeom prst="rect">
                        <a:avLst/>
                      </a:prstGeom>
                    </p:spPr>
                  </p:pic>
                </p:oleObj>
              </mc:Fallback>
            </mc:AlternateContent>
          </a:graphicData>
        </a:graphic>
      </p:graphicFrame>
    </p:spTree>
    <p:extLst>
      <p:ext uri="{BB962C8B-B14F-4D97-AF65-F5344CB8AC3E}">
        <p14:creationId xmlns:p14="http://schemas.microsoft.com/office/powerpoint/2010/main" val="2320521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4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4499" y="442118"/>
            <a:ext cx="7109239" cy="4525963"/>
          </a:xfrm>
        </p:spPr>
        <p:txBody>
          <a:bodyPr/>
          <a:lstStyle/>
          <a:p>
            <a:pPr marL="0" indent="0">
              <a:buNone/>
            </a:pPr>
            <a:r>
              <a:rPr lang="en-US" b="1" dirty="0" smtClean="0"/>
              <a:t>Step 1.  </a:t>
            </a:r>
            <a:r>
              <a:rPr lang="en-US" dirty="0" smtClean="0"/>
              <a:t>Press </a:t>
            </a:r>
            <a:r>
              <a:rPr lang="en-US" b="1" dirty="0" smtClean="0"/>
              <a:t>STAT</a:t>
            </a:r>
            <a:r>
              <a:rPr lang="en-US" dirty="0" smtClean="0"/>
              <a:t> and scroll to </a:t>
            </a:r>
            <a:r>
              <a:rPr lang="en-US" b="1" dirty="0" smtClean="0"/>
              <a:t>TESTS</a:t>
            </a:r>
            <a:r>
              <a:rPr lang="en-US" dirty="0" smtClean="0"/>
              <a:t>.  Select </a:t>
            </a:r>
            <a:r>
              <a:rPr lang="en-US" b="1" dirty="0" smtClean="0"/>
              <a:t>A: 1-PropZInt.</a:t>
            </a:r>
          </a:p>
          <a:p>
            <a:pPr marL="0" indent="0">
              <a:buNone/>
            </a:pPr>
            <a:r>
              <a:rPr lang="en-US" b="1" dirty="0" smtClean="0"/>
              <a:t>Step 2.  </a:t>
            </a:r>
            <a:r>
              <a:rPr lang="en-US" dirty="0" smtClean="0"/>
              <a:t>Input the x, n, and select the confidence interval and select “</a:t>
            </a:r>
            <a:r>
              <a:rPr lang="en-US" b="1" dirty="0" smtClean="0"/>
              <a:t>Calculate</a:t>
            </a:r>
            <a:r>
              <a:rPr lang="en-US" dirty="0" smtClean="0"/>
              <a:t>.” </a:t>
            </a:r>
          </a:p>
          <a:p>
            <a:pPr marL="0" indent="0">
              <a:buNone/>
            </a:pPr>
            <a:r>
              <a:rPr lang="en-US" dirty="0" smtClean="0"/>
              <a:t>You will see the interval displayed along with </a:t>
            </a:r>
            <a:r>
              <a:rPr lang="en-US" dirty="0"/>
              <a:t>p</a:t>
            </a:r>
            <a:r>
              <a:rPr lang="en-US" dirty="0" smtClean="0"/>
              <a:t>̂ and n.</a:t>
            </a:r>
            <a:endParaRPr lang="en-US" dirty="0"/>
          </a:p>
        </p:txBody>
      </p:sp>
      <p:pic>
        <p:nvPicPr>
          <p:cNvPr id="17410" name="Picture 2" descr="C:\Users\smcdanie\AppData\Local\Temp\SNAGHTML3a79cf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12625" y="234151"/>
            <a:ext cx="3171825" cy="22098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5"/>
          <a:stretch>
            <a:fillRect/>
          </a:stretch>
        </p:blipFill>
        <p:spPr>
          <a:xfrm>
            <a:off x="7971648" y="2705099"/>
            <a:ext cx="3112802" cy="2001835"/>
          </a:xfrm>
          <a:prstGeom prst="rect">
            <a:avLst/>
          </a:prstGeom>
        </p:spPr>
      </p:pic>
      <p:pic>
        <p:nvPicPr>
          <p:cNvPr id="2" name="Picture 1"/>
          <p:cNvPicPr>
            <a:picLocks noChangeAspect="1"/>
          </p:cNvPicPr>
          <p:nvPr/>
        </p:nvPicPr>
        <p:blipFill>
          <a:blip r:embed="rId6"/>
          <a:stretch>
            <a:fillRect/>
          </a:stretch>
        </p:blipFill>
        <p:spPr>
          <a:xfrm>
            <a:off x="7971648" y="5077132"/>
            <a:ext cx="3142232" cy="1321401"/>
          </a:xfrm>
          <a:prstGeom prst="rect">
            <a:avLst/>
          </a:prstGeom>
        </p:spPr>
      </p:pic>
      <p:graphicFrame>
        <p:nvGraphicFramePr>
          <p:cNvPr id="5" name="Object 4"/>
          <p:cNvGraphicFramePr>
            <a:graphicFrameLocks noChangeAspect="1"/>
          </p:cNvGraphicFramePr>
          <p:nvPr>
            <p:extLst/>
          </p:nvPr>
        </p:nvGraphicFramePr>
        <p:xfrm>
          <a:off x="270424" y="4469468"/>
          <a:ext cx="2082800" cy="838200"/>
        </p:xfrm>
        <a:graphic>
          <a:graphicData uri="http://schemas.openxmlformats.org/presentationml/2006/ole">
            <mc:AlternateContent xmlns:mc="http://schemas.openxmlformats.org/markup-compatibility/2006">
              <mc:Choice xmlns:v="urn:schemas-microsoft-com:vml" Requires="v">
                <p:oleObj spid="_x0000_s4098" name="Equation" r:id="rId7" imgW="2082600" imgH="838080" progId="Equation.DSMT4">
                  <p:embed/>
                </p:oleObj>
              </mc:Choice>
              <mc:Fallback>
                <p:oleObj name="Equation" r:id="rId7" imgW="2082600" imgH="838080" progId="Equation.DSMT4">
                  <p:embed/>
                  <p:pic>
                    <p:nvPicPr>
                      <p:cNvPr id="0" name=""/>
                      <p:cNvPicPr/>
                      <p:nvPr/>
                    </p:nvPicPr>
                    <p:blipFill>
                      <a:blip r:embed="rId8"/>
                      <a:stretch>
                        <a:fillRect/>
                      </a:stretch>
                    </p:blipFill>
                    <p:spPr>
                      <a:xfrm>
                        <a:off x="270424" y="4469468"/>
                        <a:ext cx="2082800" cy="838200"/>
                      </a:xfrm>
                      <a:prstGeom prst="rect">
                        <a:avLst/>
                      </a:prstGeom>
                      <a:solidFill>
                        <a:schemeClr val="accent1"/>
                      </a:solidFill>
                      <a:ln>
                        <a:solidFill>
                          <a:schemeClr val="bg1"/>
                        </a:solidFill>
                      </a:ln>
                    </p:spPr>
                  </p:pic>
                </p:oleObj>
              </mc:Fallback>
            </mc:AlternateContent>
          </a:graphicData>
        </a:graphic>
      </p:graphicFrame>
      <p:graphicFrame>
        <p:nvGraphicFramePr>
          <p:cNvPr id="6" name="Object 5"/>
          <p:cNvGraphicFramePr>
            <a:graphicFrameLocks noChangeAspect="1"/>
          </p:cNvGraphicFramePr>
          <p:nvPr>
            <p:extLst/>
          </p:nvPr>
        </p:nvGraphicFramePr>
        <p:xfrm>
          <a:off x="3228048" y="4456564"/>
          <a:ext cx="3657600" cy="838200"/>
        </p:xfrm>
        <a:graphic>
          <a:graphicData uri="http://schemas.openxmlformats.org/presentationml/2006/ole">
            <mc:AlternateContent xmlns:mc="http://schemas.openxmlformats.org/markup-compatibility/2006">
              <mc:Choice xmlns:v="urn:schemas-microsoft-com:vml" Requires="v">
                <p:oleObj spid="_x0000_s4099" name="Equation" r:id="rId9" imgW="3657600" imgH="838080" progId="Equation.DSMT4">
                  <p:embed/>
                </p:oleObj>
              </mc:Choice>
              <mc:Fallback>
                <p:oleObj name="Equation" r:id="rId9" imgW="3657600" imgH="838080" progId="Equation.DSMT4">
                  <p:embed/>
                  <p:pic>
                    <p:nvPicPr>
                      <p:cNvPr id="0" name=""/>
                      <p:cNvPicPr/>
                      <p:nvPr/>
                    </p:nvPicPr>
                    <p:blipFill>
                      <a:blip r:embed="rId10"/>
                      <a:stretch>
                        <a:fillRect/>
                      </a:stretch>
                    </p:blipFill>
                    <p:spPr>
                      <a:xfrm>
                        <a:off x="3228048" y="4456564"/>
                        <a:ext cx="3657600" cy="838200"/>
                      </a:xfrm>
                      <a:prstGeom prst="rect">
                        <a:avLst/>
                      </a:prstGeom>
                    </p:spPr>
                  </p:pic>
                </p:oleObj>
              </mc:Fallback>
            </mc:AlternateContent>
          </a:graphicData>
        </a:graphic>
      </p:graphicFrame>
      <p:graphicFrame>
        <p:nvGraphicFramePr>
          <p:cNvPr id="7" name="Object 6"/>
          <p:cNvGraphicFramePr>
            <a:graphicFrameLocks noChangeAspect="1"/>
          </p:cNvGraphicFramePr>
          <p:nvPr>
            <p:extLst/>
          </p:nvPr>
        </p:nvGraphicFramePr>
        <p:xfrm>
          <a:off x="214630" y="5799344"/>
          <a:ext cx="2781300" cy="406400"/>
        </p:xfrm>
        <a:graphic>
          <a:graphicData uri="http://schemas.openxmlformats.org/presentationml/2006/ole">
            <mc:AlternateContent xmlns:mc="http://schemas.openxmlformats.org/markup-compatibility/2006">
              <mc:Choice xmlns:v="urn:schemas-microsoft-com:vml" Requires="v">
                <p:oleObj spid="_x0000_s4100" name="Equation" r:id="rId11" imgW="2781000" imgH="406080" progId="Equation.DSMT4">
                  <p:embed/>
                </p:oleObj>
              </mc:Choice>
              <mc:Fallback>
                <p:oleObj name="Equation" r:id="rId11" imgW="2781000" imgH="406080" progId="Equation.DSMT4">
                  <p:embed/>
                  <p:pic>
                    <p:nvPicPr>
                      <p:cNvPr id="0" name=""/>
                      <p:cNvPicPr/>
                      <p:nvPr/>
                    </p:nvPicPr>
                    <p:blipFill>
                      <a:blip r:embed="rId12"/>
                      <a:stretch>
                        <a:fillRect/>
                      </a:stretch>
                    </p:blipFill>
                    <p:spPr>
                      <a:xfrm>
                        <a:off x="214630" y="5799344"/>
                        <a:ext cx="2781300" cy="406400"/>
                      </a:xfrm>
                      <a:prstGeom prst="rect">
                        <a:avLst/>
                      </a:prstGeom>
                      <a:solidFill>
                        <a:schemeClr val="accent1"/>
                      </a:solidFill>
                      <a:ln>
                        <a:solidFill>
                          <a:schemeClr val="bg1"/>
                        </a:solidFill>
                      </a:ln>
                    </p:spPr>
                  </p:pic>
                </p:oleObj>
              </mc:Fallback>
            </mc:AlternateContent>
          </a:graphicData>
        </a:graphic>
      </p:graphicFrame>
      <p:sp>
        <p:nvSpPr>
          <p:cNvPr id="8" name="Right Arrow 7"/>
          <p:cNvSpPr/>
          <p:nvPr/>
        </p:nvSpPr>
        <p:spPr>
          <a:xfrm>
            <a:off x="2441050" y="4706934"/>
            <a:ext cx="554880" cy="26114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Arrow 9"/>
          <p:cNvSpPr/>
          <p:nvPr/>
        </p:nvSpPr>
        <p:spPr>
          <a:xfrm>
            <a:off x="3150042" y="5871970"/>
            <a:ext cx="554880" cy="26114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9" name="Object 8"/>
          <p:cNvGraphicFramePr>
            <a:graphicFrameLocks noChangeAspect="1"/>
          </p:cNvGraphicFramePr>
          <p:nvPr>
            <p:extLst/>
          </p:nvPr>
        </p:nvGraphicFramePr>
        <p:xfrm>
          <a:off x="4081930" y="5843793"/>
          <a:ext cx="1968500" cy="317500"/>
        </p:xfrm>
        <a:graphic>
          <a:graphicData uri="http://schemas.openxmlformats.org/presentationml/2006/ole">
            <mc:AlternateContent xmlns:mc="http://schemas.openxmlformats.org/markup-compatibility/2006">
              <mc:Choice xmlns:v="urn:schemas-microsoft-com:vml" Requires="v">
                <p:oleObj spid="_x0000_s4101" name="Equation" r:id="rId13" imgW="1968480" imgH="317160" progId="Equation.DSMT4">
                  <p:embed/>
                </p:oleObj>
              </mc:Choice>
              <mc:Fallback>
                <p:oleObj name="Equation" r:id="rId13" imgW="1968480" imgH="317160" progId="Equation.DSMT4">
                  <p:embed/>
                  <p:pic>
                    <p:nvPicPr>
                      <p:cNvPr id="0" name=""/>
                      <p:cNvPicPr/>
                      <p:nvPr/>
                    </p:nvPicPr>
                    <p:blipFill>
                      <a:blip r:embed="rId14"/>
                      <a:stretch>
                        <a:fillRect/>
                      </a:stretch>
                    </p:blipFill>
                    <p:spPr>
                      <a:xfrm>
                        <a:off x="4081930" y="5843793"/>
                        <a:ext cx="1968500" cy="317500"/>
                      </a:xfrm>
                      <a:prstGeom prst="rect">
                        <a:avLst/>
                      </a:prstGeom>
                    </p:spPr>
                  </p:pic>
                </p:oleObj>
              </mc:Fallback>
            </mc:AlternateContent>
          </a:graphicData>
        </a:graphic>
      </p:graphicFrame>
      <p:sp>
        <p:nvSpPr>
          <p:cNvPr id="12" name="Cloud Callout 11"/>
          <p:cNvSpPr/>
          <p:nvPr/>
        </p:nvSpPr>
        <p:spPr>
          <a:xfrm>
            <a:off x="214630" y="115435"/>
            <a:ext cx="9021900" cy="4045608"/>
          </a:xfrm>
          <a:prstGeom prst="cloudCallout">
            <a:avLst>
              <a:gd name="adj1" fmla="val 5255"/>
              <a:gd name="adj2" fmla="val 9001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438" name="Picture 6" descr="C:\Users\smcdanie\AppData\Local\Temp\SNAGHTML3e3f2a5.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502227" y="932093"/>
            <a:ext cx="6670553" cy="2287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978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8438"/>
                                        </p:tgtEl>
                                        <p:attrNameLst>
                                          <p:attrName>style.visibility</p:attrName>
                                        </p:attrNameLst>
                                      </p:cBhvr>
                                      <p:to>
                                        <p:strVal val="visible"/>
                                      </p:to>
                                    </p:set>
                                    <p:animEffect transition="in" filter="fade">
                                      <p:cBhvr>
                                        <p:cTn id="10" dur="500"/>
                                        <p:tgtEl>
                                          <p:spTgt spid="184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9012" y="367749"/>
            <a:ext cx="6101301" cy="4426888"/>
          </a:xfrm>
        </p:spPr>
        <p:txBody>
          <a:bodyPr>
            <a:normAutofit/>
          </a:bodyPr>
          <a:lstStyle/>
          <a:p>
            <a:pPr marL="0" indent="0">
              <a:buNone/>
            </a:pPr>
            <a:r>
              <a:rPr lang="en-US" sz="3000" b="1" dirty="0" smtClean="0"/>
              <a:t>Step 1.  </a:t>
            </a:r>
            <a:r>
              <a:rPr lang="en-US" sz="3000" dirty="0" smtClean="0"/>
              <a:t>In </a:t>
            </a:r>
            <a:r>
              <a:rPr lang="en-US" sz="3000" dirty="0" err="1" smtClean="0"/>
              <a:t>StatCrunch</a:t>
            </a:r>
            <a:r>
              <a:rPr lang="en-US" sz="3000" dirty="0" smtClean="0"/>
              <a:t> go to </a:t>
            </a:r>
            <a:r>
              <a:rPr lang="en-US" sz="3000" dirty="0" err="1" smtClean="0"/>
              <a:t>Stat</a:t>
            </a:r>
            <a:r>
              <a:rPr lang="en-US" sz="3000" dirty="0" err="1" smtClean="0">
                <a:sym typeface="Wingdings" panose="05000000000000000000" pitchFamily="2" charset="2"/>
              </a:rPr>
              <a:t>Proportion</a:t>
            </a:r>
            <a:r>
              <a:rPr lang="en-US" sz="3000" dirty="0" smtClean="0">
                <a:sym typeface="Wingdings" panose="05000000000000000000" pitchFamily="2" charset="2"/>
              </a:rPr>
              <a:t> </a:t>
            </a:r>
            <a:r>
              <a:rPr lang="en-US" sz="3000" dirty="0" err="1" smtClean="0">
                <a:sym typeface="Wingdings" panose="05000000000000000000" pitchFamily="2" charset="2"/>
              </a:rPr>
              <a:t>StatsOne</a:t>
            </a:r>
            <a:r>
              <a:rPr lang="en-US" sz="3000" dirty="0" smtClean="0">
                <a:sym typeface="Wingdings" panose="05000000000000000000" pitchFamily="2" charset="2"/>
              </a:rPr>
              <a:t> </a:t>
            </a:r>
            <a:r>
              <a:rPr lang="en-US" sz="3000" dirty="0" err="1" smtClean="0">
                <a:sym typeface="Wingdings" panose="05000000000000000000" pitchFamily="2" charset="2"/>
              </a:rPr>
              <a:t>SampleWith</a:t>
            </a:r>
            <a:r>
              <a:rPr lang="en-US" sz="3000" dirty="0" smtClean="0">
                <a:sym typeface="Wingdings" panose="05000000000000000000" pitchFamily="2" charset="2"/>
              </a:rPr>
              <a:t> Summary</a:t>
            </a:r>
          </a:p>
          <a:p>
            <a:pPr marL="0" indent="0">
              <a:buNone/>
            </a:pPr>
            <a:r>
              <a:rPr lang="en-US" sz="3000" b="1" dirty="0" smtClean="0">
                <a:sym typeface="Wingdings" panose="05000000000000000000" pitchFamily="2" charset="2"/>
              </a:rPr>
              <a:t>Step 2.  </a:t>
            </a:r>
            <a:r>
              <a:rPr lang="en-US" sz="3000" dirty="0" smtClean="0">
                <a:sym typeface="Wingdings" panose="05000000000000000000" pitchFamily="2" charset="2"/>
              </a:rPr>
              <a:t>Enter in the values for the # of success (421) and # of observations (500).  Select “Confidence interval for p” and enter the level.  For “Method,” select “Standard-Wald” and press “Compute.” </a:t>
            </a:r>
            <a:r>
              <a:rPr lang="en-US" sz="3000" dirty="0" smtClean="0"/>
              <a:t> </a:t>
            </a:r>
            <a:endParaRPr lang="en-US" sz="3000" dirty="0"/>
          </a:p>
        </p:txBody>
      </p:sp>
      <p:pic>
        <p:nvPicPr>
          <p:cNvPr id="19460" name="Picture 4" descr="C:\Users\smcdanie\AppData\Local\Temp\SNAGHTML3eb489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533" y="367749"/>
            <a:ext cx="5400675" cy="2524126"/>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C:\Users\smcdanie\AppData\Local\Temp\SNAGHTML3ec9e5f.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3790" y="2996980"/>
            <a:ext cx="4038600" cy="37338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5"/>
          <a:stretch>
            <a:fillRect/>
          </a:stretch>
        </p:blipFill>
        <p:spPr>
          <a:xfrm>
            <a:off x="379012" y="4863879"/>
            <a:ext cx="6518979" cy="1735703"/>
          </a:xfrm>
          <a:prstGeom prst="rect">
            <a:avLst/>
          </a:prstGeom>
        </p:spPr>
      </p:pic>
      <p:sp>
        <p:nvSpPr>
          <p:cNvPr id="5" name="Rectangle 4"/>
          <p:cNvSpPr/>
          <p:nvPr/>
        </p:nvSpPr>
        <p:spPr>
          <a:xfrm>
            <a:off x="4850296" y="5852160"/>
            <a:ext cx="1876508" cy="564543"/>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857798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46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4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par>
                          <p:cTn id="19" fill="hold">
                            <p:stCondLst>
                              <p:cond delay="0"/>
                            </p:stCondLst>
                            <p:childTnLst>
                              <p:par>
                                <p:cTn id="20" presetID="2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theme/theme1.xml><?xml version="1.0" encoding="utf-8"?>
<a:theme xmlns:a="http://schemas.openxmlformats.org/drawingml/2006/main" name="ApEdXThemeBlueChalkboar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pEdXThemeBlueChalkboard" id="{4C2C00BD-12E0-4741-9651-C910620B0FB4}" vid="{7426F7C1-2D65-46D1-93D8-7C75AA3FE29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1229</Words>
  <Application>Microsoft Office PowerPoint</Application>
  <PresentationFormat>Widescreen</PresentationFormat>
  <Paragraphs>45</Paragraphs>
  <Slides>9</Slides>
  <Notes>6</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4" baseType="lpstr">
      <vt:lpstr>Arial</vt:lpstr>
      <vt:lpstr>Calibri</vt:lpstr>
      <vt:lpstr>Wingdings</vt:lpstr>
      <vt:lpstr>ApEdXThemeBlueChalkboard</vt:lpstr>
      <vt:lpstr>Equation</vt:lpstr>
      <vt:lpstr>Confidence Intervals Introduction</vt:lpstr>
      <vt:lpstr>Example 1</vt:lpstr>
      <vt:lpstr>PowerPoint Presentation</vt:lpstr>
      <vt:lpstr>PowerPoint Presentation</vt:lpstr>
      <vt:lpstr>PowerPoint Presentation</vt:lpstr>
      <vt:lpstr>Using Technology</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Confidence Intervals Introduction</dc:title>
  <dc:creator>Scott McDaniel</dc:creator>
  <cp:lastModifiedBy>Scott McDaniel</cp:lastModifiedBy>
  <cp:revision>1</cp:revision>
  <dcterms:created xsi:type="dcterms:W3CDTF">2016-04-26T16:31:18Z</dcterms:created>
  <dcterms:modified xsi:type="dcterms:W3CDTF">2016-04-26T16:31:51Z</dcterms:modified>
</cp:coreProperties>
</file>